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Thin"/>
      <p:regular r:id="rId22"/>
      <p:bold r:id="rId23"/>
      <p:italic r:id="rId24"/>
      <p:boldItalic r:id="rId25"/>
    </p:embeddedFont>
    <p:embeddedFont>
      <p:font typeface="Oswald Regular"/>
      <p:regular r:id="rId26"/>
      <p:bold r:id="rId27"/>
    </p:embeddedFont>
    <p:embeddedFont>
      <p:font typeface="Roboto"/>
      <p:regular r:id="rId28"/>
      <p:bold r:id="rId29"/>
      <p:italic r:id="rId30"/>
      <p:boldItalic r:id="rId31"/>
    </p:embeddedFont>
    <p:embeddedFont>
      <p:font typeface="Roboto Medium"/>
      <p:regular r:id="rId32"/>
      <p:bold r:id="rId33"/>
      <p:italic r:id="rId34"/>
      <p:boldItalic r:id="rId35"/>
    </p:embeddedFont>
    <p:embeddedFont>
      <p:font typeface="Playfair Display"/>
      <p:regular r:id="rId36"/>
      <p:bold r:id="rId37"/>
      <p:italic r:id="rId38"/>
      <p:boldItalic r:id="rId39"/>
    </p:embeddedFont>
    <p:embeddedFont>
      <p:font typeface="Amatic SC"/>
      <p:regular r:id="rId40"/>
      <p:bold r:id="rId41"/>
    </p:embeddedFont>
    <p:embeddedFont>
      <p:font typeface="Montserrat"/>
      <p:regular r:id="rId42"/>
      <p:bold r:id="rId43"/>
      <p:italic r:id="rId44"/>
      <p:boldItalic r:id="rId45"/>
    </p:embeddedFont>
    <p:embeddedFont>
      <p:font typeface="Nunito ExtraBold"/>
      <p:bold r:id="rId46"/>
      <p:boldItalic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regular.fntdata"/><Relationship Id="rId42" Type="http://schemas.openxmlformats.org/officeDocument/2006/relationships/font" Target="fonts/Montserrat-regular.fntdata"/><Relationship Id="rId41" Type="http://schemas.openxmlformats.org/officeDocument/2006/relationships/font" Target="fonts/AmaticSC-bold.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NunitoExtraBold-bold.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swald-regular.fntdata"/><Relationship Id="rId47" Type="http://schemas.openxmlformats.org/officeDocument/2006/relationships/font" Target="fonts/NunitoExtraBold-boldItalic.fntdata"/><Relationship Id="rId49"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RobotoMedium-bold.fntdata"/><Relationship Id="rId32" Type="http://schemas.openxmlformats.org/officeDocument/2006/relationships/font" Target="fonts/RobotoMedium-regular.fntdata"/><Relationship Id="rId35" Type="http://schemas.openxmlformats.org/officeDocument/2006/relationships/font" Target="fonts/RobotoMedium-boldItalic.fntdata"/><Relationship Id="rId34" Type="http://schemas.openxmlformats.org/officeDocument/2006/relationships/font" Target="fonts/RobotoMedium-italic.fntdata"/><Relationship Id="rId37" Type="http://schemas.openxmlformats.org/officeDocument/2006/relationships/font" Target="fonts/PlayfairDisplay-bold.fntdata"/><Relationship Id="rId36" Type="http://schemas.openxmlformats.org/officeDocument/2006/relationships/font" Target="fonts/PlayfairDisplay-regular.fntdata"/><Relationship Id="rId39" Type="http://schemas.openxmlformats.org/officeDocument/2006/relationships/font" Target="fonts/PlayfairDisplay-boldItalic.fntdata"/><Relationship Id="rId38" Type="http://schemas.openxmlformats.org/officeDocument/2006/relationships/font" Target="fonts/PlayfairDisplay-italic.fntdata"/><Relationship Id="rId20" Type="http://schemas.openxmlformats.org/officeDocument/2006/relationships/slide" Target="slides/slide15.xml"/><Relationship Id="rId22" Type="http://schemas.openxmlformats.org/officeDocument/2006/relationships/font" Target="fonts/RobotoThin-regular.fntdata"/><Relationship Id="rId21" Type="http://schemas.openxmlformats.org/officeDocument/2006/relationships/slide" Target="slides/slide16.xml"/><Relationship Id="rId24" Type="http://schemas.openxmlformats.org/officeDocument/2006/relationships/font" Target="fonts/RobotoThin-italic.fntdata"/><Relationship Id="rId23" Type="http://schemas.openxmlformats.org/officeDocument/2006/relationships/font" Target="fonts/RobotoThin-bold.fntdata"/><Relationship Id="rId26" Type="http://schemas.openxmlformats.org/officeDocument/2006/relationships/font" Target="fonts/OswaldRegular-regular.fntdata"/><Relationship Id="rId25" Type="http://schemas.openxmlformats.org/officeDocument/2006/relationships/font" Target="fonts/RobotoThin-boldItalic.fntdata"/><Relationship Id="rId28" Type="http://schemas.openxmlformats.org/officeDocument/2006/relationships/font" Target="fonts/Roboto-regular.fntdata"/><Relationship Id="rId27" Type="http://schemas.openxmlformats.org/officeDocument/2006/relationships/font" Target="fonts/OswaldRegular-bold.fntdata"/><Relationship Id="rId29"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a7fef6fb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a7fef6fb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04f26794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04f26794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04f26794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04f26794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04f26794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04f26794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04f26794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b04f26794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04f26794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04f26794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04f26794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04f26794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04f26794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04f26794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04f2679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04f2679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04f26794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04f26794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86698e47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86698e47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86698e473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86698e473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04f26794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04f26794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06a83bf41_1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06a83bf41_1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06a83bf41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06a83bf41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8.jpg"/><Relationship Id="rId5"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7.jpg"/><Relationship Id="rId5" Type="http://schemas.openxmlformats.org/officeDocument/2006/relationships/image" Target="../media/image3.jpg"/><Relationship Id="rId6"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0" y="0"/>
            <a:ext cx="4983000" cy="195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idx="1" type="subTitle"/>
          </p:nvPr>
        </p:nvSpPr>
        <p:spPr>
          <a:xfrm>
            <a:off x="4324325" y="2203500"/>
            <a:ext cx="4910100" cy="294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Dr.Mrugesha Vaghela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 -authors:</a:t>
            </a:r>
            <a:endParaRPr/>
          </a:p>
          <a:p>
            <a:pPr indent="0" lvl="0" marL="0" rtl="0" algn="l">
              <a:spcBef>
                <a:spcPts val="0"/>
              </a:spcBef>
              <a:spcAft>
                <a:spcPts val="0"/>
              </a:spcAft>
              <a:buNone/>
            </a:pPr>
            <a:r>
              <a:rPr lang="en"/>
              <a:t>Dr. Shreya Shah</a:t>
            </a:r>
            <a:endParaRPr/>
          </a:p>
          <a:p>
            <a:pPr indent="0" lvl="0" marL="0" rtl="0" algn="l">
              <a:spcBef>
                <a:spcPts val="0"/>
              </a:spcBef>
              <a:spcAft>
                <a:spcPts val="0"/>
              </a:spcAft>
              <a:buNone/>
            </a:pPr>
            <a:r>
              <a:rPr lang="en"/>
              <a:t>Dr. Mehul Shah</a:t>
            </a:r>
            <a:endParaRPr/>
          </a:p>
          <a:p>
            <a:pPr indent="0" lvl="0" marL="0" rtl="0" algn="l">
              <a:spcBef>
                <a:spcPts val="0"/>
              </a:spcBef>
              <a:spcAft>
                <a:spcPts val="0"/>
              </a:spcAft>
              <a:buNone/>
            </a:pPr>
            <a:r>
              <a:rPr lang="en"/>
              <a:t>Dr. Heena Patel</a:t>
            </a:r>
            <a:endParaRPr/>
          </a:p>
        </p:txBody>
      </p:sp>
      <p:pic>
        <p:nvPicPr>
          <p:cNvPr id="60" name="Google Shape;60;p13"/>
          <p:cNvPicPr preferRelativeResize="0"/>
          <p:nvPr/>
        </p:nvPicPr>
        <p:blipFill>
          <a:blip r:embed="rId3">
            <a:alphaModFix/>
          </a:blip>
          <a:stretch>
            <a:fillRect/>
          </a:stretch>
        </p:blipFill>
        <p:spPr>
          <a:xfrm>
            <a:off x="0" y="1959425"/>
            <a:ext cx="4324325" cy="3184075"/>
          </a:xfrm>
          <a:prstGeom prst="rect">
            <a:avLst/>
          </a:prstGeom>
          <a:noFill/>
          <a:ln>
            <a:noFill/>
          </a:ln>
        </p:spPr>
      </p:pic>
      <p:pic>
        <p:nvPicPr>
          <p:cNvPr id="61" name="Google Shape;61;p13"/>
          <p:cNvPicPr preferRelativeResize="0"/>
          <p:nvPr/>
        </p:nvPicPr>
        <p:blipFill>
          <a:blip r:embed="rId4">
            <a:alphaModFix/>
          </a:blip>
          <a:stretch>
            <a:fillRect/>
          </a:stretch>
        </p:blipFill>
        <p:spPr>
          <a:xfrm>
            <a:off x="7715250" y="0"/>
            <a:ext cx="1428750" cy="1428750"/>
          </a:xfrm>
          <a:prstGeom prst="rect">
            <a:avLst/>
          </a:prstGeom>
          <a:noFill/>
          <a:ln>
            <a:noFill/>
          </a:ln>
        </p:spPr>
      </p:pic>
      <p:pic>
        <p:nvPicPr>
          <p:cNvPr id="62" name="Google Shape;62;p13"/>
          <p:cNvPicPr preferRelativeResize="0"/>
          <p:nvPr/>
        </p:nvPicPr>
        <p:blipFill>
          <a:blip r:embed="rId5">
            <a:alphaModFix/>
          </a:blip>
          <a:stretch>
            <a:fillRect/>
          </a:stretch>
        </p:blipFill>
        <p:spPr>
          <a:xfrm>
            <a:off x="0" y="0"/>
            <a:ext cx="4983000" cy="226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swald Regular"/>
              <a:buChar char="●"/>
            </a:pPr>
            <a:r>
              <a:rPr lang="en" sz="1800">
                <a:latin typeface="Oswald Regular"/>
                <a:ea typeface="Oswald Regular"/>
                <a:cs typeface="Oswald Regular"/>
                <a:sym typeface="Oswald Regular"/>
              </a:rPr>
              <a:t>The main aim of managing pediatric Aphakia  is optimal visual restoration. Poor compliance with thick aphakic glasses and contact lenses precludes successful results. Prompt and appropriate surgical management is thus necessary in these children to prevent amblyopia and achieve better visual outcomes. </a:t>
            </a:r>
            <a:endParaRPr sz="1800">
              <a:latin typeface="Oswald Regular"/>
              <a:ea typeface="Oswald Regular"/>
              <a:cs typeface="Oswald Regular"/>
              <a:sym typeface="Oswald Regular"/>
            </a:endParaRPr>
          </a:p>
          <a:p>
            <a:pPr indent="0" lvl="0" marL="0" rtl="0" algn="l">
              <a:spcBef>
                <a:spcPts val="1600"/>
              </a:spcBef>
              <a:spcAft>
                <a:spcPts val="1600"/>
              </a:spcAft>
              <a:buNone/>
            </a:pPr>
            <a:r>
              <a:t/>
            </a:r>
            <a:endParaRPr/>
          </a:p>
        </p:txBody>
      </p:sp>
      <p:sp>
        <p:nvSpPr>
          <p:cNvPr id="227" name="Google Shape;22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a:t>Discussion</a:t>
            </a:r>
            <a:endParaRPr/>
          </a:p>
        </p:txBody>
      </p:sp>
      <p:sp>
        <p:nvSpPr>
          <p:cNvPr id="228" name="Google Shape;228;p22"/>
          <p:cNvSpPr txBox="1"/>
          <p:nvPr>
            <p:ph idx="2" type="body"/>
          </p:nvPr>
        </p:nvSpPr>
        <p:spPr>
          <a:xfrm>
            <a:off x="4832400" y="841950"/>
            <a:ext cx="3999900" cy="372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swald Regular"/>
              <a:buChar char="●"/>
            </a:pPr>
            <a:r>
              <a:rPr lang="en" sz="1800">
                <a:latin typeface="Oswald Regular"/>
                <a:ea typeface="Oswald Regular"/>
                <a:cs typeface="Oswald Regular"/>
                <a:sym typeface="Oswald Regular"/>
              </a:rPr>
              <a:t>Implantation of SFIOL is said to be well tolerated in pediatric eyes though various complications have been reported such as intraocular hemorrhage, corectopia, retinal detachment, raised intraocular pressure, suture related complications, endophthalmitis and postoperative astigmatism.</a:t>
            </a:r>
            <a:endParaRPr sz="1800">
              <a:latin typeface="Oswald Regular"/>
              <a:ea typeface="Oswald Regular"/>
              <a:cs typeface="Oswald Regular"/>
              <a:sym typeface="Oswald Regular"/>
            </a:endParaRPr>
          </a:p>
        </p:txBody>
      </p:sp>
      <p:pic>
        <p:nvPicPr>
          <p:cNvPr id="229" name="Google Shape;229;p22"/>
          <p:cNvPicPr preferRelativeResize="0"/>
          <p:nvPr/>
        </p:nvPicPr>
        <p:blipFill>
          <a:blip r:embed="rId3">
            <a:alphaModFix/>
          </a:blip>
          <a:stretch>
            <a:fillRect/>
          </a:stretch>
        </p:blipFill>
        <p:spPr>
          <a:xfrm>
            <a:off x="7990800" y="-61250"/>
            <a:ext cx="1153200" cy="99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txBox="1"/>
          <p:nvPr>
            <p:ph idx="1" type="body"/>
          </p:nvPr>
        </p:nvSpPr>
        <p:spPr>
          <a:xfrm>
            <a:off x="311700" y="665650"/>
            <a:ext cx="3999900" cy="3903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latin typeface="Oswald Regular"/>
                <a:ea typeface="Oswald Regular"/>
                <a:cs typeface="Oswald Regular"/>
                <a:sym typeface="Oswald Regular"/>
              </a:rPr>
              <a:t>In our study, we analyzed the  visual outcome in 24 pediatric eyes with aphakia who underwent lensectomy and SFIOL implantation either as a single or two staged procedure. </a:t>
            </a:r>
            <a:endParaRPr sz="1600">
              <a:latin typeface="Oswald Regular"/>
              <a:ea typeface="Oswald Regular"/>
              <a:cs typeface="Oswald Regular"/>
              <a:sym typeface="Oswald Regular"/>
            </a:endParaRPr>
          </a:p>
          <a:p>
            <a:pPr indent="0" lvl="0" marL="457200" rtl="0" algn="l">
              <a:spcBef>
                <a:spcPts val="1600"/>
              </a:spcBef>
              <a:spcAft>
                <a:spcPts val="0"/>
              </a:spcAft>
              <a:buNone/>
            </a:pPr>
            <a:r>
              <a:t/>
            </a:r>
            <a:endParaRPr sz="1600">
              <a:latin typeface="Oswald Regular"/>
              <a:ea typeface="Oswald Regular"/>
              <a:cs typeface="Oswald Regular"/>
              <a:sym typeface="Oswald Regular"/>
            </a:endParaRPr>
          </a:p>
          <a:p>
            <a:pPr indent="-330200" lvl="0" marL="457200" rtl="0" algn="l">
              <a:spcBef>
                <a:spcPts val="1600"/>
              </a:spcBef>
              <a:spcAft>
                <a:spcPts val="0"/>
              </a:spcAft>
              <a:buSzPts val="1600"/>
              <a:buChar char="●"/>
            </a:pPr>
            <a:r>
              <a:rPr lang="en" sz="1600">
                <a:latin typeface="Oswald Regular"/>
                <a:ea typeface="Oswald Regular"/>
                <a:cs typeface="Oswald Regular"/>
                <a:sym typeface="Oswald Regular"/>
              </a:rPr>
              <a:t>At two months post-operative follow up 18 eyes showed improvement by two or more lines and in seven eyes the pre-operative BCVA remained unchanged.</a:t>
            </a:r>
            <a:endParaRPr sz="1600">
              <a:latin typeface="Oswald Regular"/>
              <a:ea typeface="Oswald Regular"/>
              <a:cs typeface="Oswald Regular"/>
              <a:sym typeface="Oswald Regular"/>
            </a:endParaRPr>
          </a:p>
          <a:p>
            <a:pPr indent="0" lvl="0" marL="457200" rtl="0" algn="l">
              <a:spcBef>
                <a:spcPts val="1600"/>
              </a:spcBef>
              <a:spcAft>
                <a:spcPts val="0"/>
              </a:spcAft>
              <a:buNone/>
            </a:pPr>
            <a:r>
              <a:rPr lang="en" sz="1600">
                <a:latin typeface="Oswald Regular"/>
                <a:ea typeface="Oswald Regular"/>
                <a:cs typeface="Oswald Regular"/>
                <a:sym typeface="Oswald Regular"/>
              </a:rPr>
              <a:t> </a:t>
            </a:r>
            <a:endParaRPr sz="1600">
              <a:latin typeface="Oswald Regular"/>
              <a:ea typeface="Oswald Regular"/>
              <a:cs typeface="Oswald Regular"/>
              <a:sym typeface="Oswald Regular"/>
            </a:endParaRPr>
          </a:p>
          <a:p>
            <a:pPr indent="0" lvl="0" marL="457200" rtl="0" algn="l">
              <a:spcBef>
                <a:spcPts val="1600"/>
              </a:spcBef>
              <a:spcAft>
                <a:spcPts val="1600"/>
              </a:spcAft>
              <a:buNone/>
            </a:pPr>
            <a:r>
              <a:t/>
            </a:r>
            <a:endParaRPr>
              <a:latin typeface="Oswald Regular"/>
              <a:ea typeface="Oswald Regular"/>
              <a:cs typeface="Oswald Regular"/>
              <a:sym typeface="Oswald Regular"/>
            </a:endParaRPr>
          </a:p>
        </p:txBody>
      </p:sp>
      <p:sp>
        <p:nvSpPr>
          <p:cNvPr id="236" name="Google Shape;236;p23"/>
          <p:cNvSpPr txBox="1"/>
          <p:nvPr>
            <p:ph idx="2" type="body"/>
          </p:nvPr>
        </p:nvSpPr>
        <p:spPr>
          <a:xfrm>
            <a:off x="4373150" y="665650"/>
            <a:ext cx="3999900" cy="333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swald Regular"/>
              <a:buChar char="●"/>
            </a:pPr>
            <a:r>
              <a:rPr lang="en" sz="1600">
                <a:latin typeface="Oswald Regular"/>
                <a:ea typeface="Oswald Regular"/>
                <a:cs typeface="Oswald Regular"/>
                <a:sym typeface="Oswald Regular"/>
              </a:rPr>
              <a:t>Moreover the improvement in media clarity and enhanced optical clarity with glasses due to decrease in refractive error following SFIOL implantation led to improvement in compliance with these glasses.</a:t>
            </a:r>
            <a:endParaRPr sz="1600">
              <a:latin typeface="Oswald Regular"/>
              <a:ea typeface="Oswald Regular"/>
              <a:cs typeface="Oswald Regular"/>
              <a:sym typeface="Oswald Regular"/>
            </a:endParaRPr>
          </a:p>
          <a:p>
            <a:pPr indent="0" lvl="0" marL="457200" rtl="0" algn="l">
              <a:spcBef>
                <a:spcPts val="1600"/>
              </a:spcBef>
              <a:spcAft>
                <a:spcPts val="1600"/>
              </a:spcAft>
              <a:buNone/>
            </a:pPr>
            <a:r>
              <a:t/>
            </a:r>
            <a:endParaRPr sz="1600"/>
          </a:p>
        </p:txBody>
      </p:sp>
      <p:pic>
        <p:nvPicPr>
          <p:cNvPr id="237" name="Google Shape;237;p23"/>
          <p:cNvPicPr preferRelativeResize="0"/>
          <p:nvPr/>
        </p:nvPicPr>
        <p:blipFill>
          <a:blip r:embed="rId3">
            <a:alphaModFix/>
          </a:blip>
          <a:stretch>
            <a:fillRect/>
          </a:stretch>
        </p:blipFill>
        <p:spPr>
          <a:xfrm>
            <a:off x="8128575" y="-117350"/>
            <a:ext cx="1015425" cy="1015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43" name="Google Shape;243;p24"/>
          <p:cNvSpPr txBox="1"/>
          <p:nvPr>
            <p:ph idx="1" type="body"/>
          </p:nvPr>
        </p:nvSpPr>
        <p:spPr>
          <a:xfrm>
            <a:off x="311700" y="1234075"/>
            <a:ext cx="8520600" cy="3334800"/>
          </a:xfrm>
          <a:prstGeom prst="rect">
            <a:avLst/>
          </a:prstGeom>
          <a:solidFill>
            <a:schemeClr val="dk2"/>
          </a:solidFill>
        </p:spPr>
        <p:txBody>
          <a:bodyPr anchorCtr="0" anchor="t" bIns="91425" lIns="91425" spcFirstLastPara="1" rIns="91425" wrap="square" tIns="91425">
            <a:noAutofit/>
          </a:bodyPr>
          <a:lstStyle/>
          <a:p>
            <a:pPr indent="0" lvl="0" marL="0" rtl="0" algn="l">
              <a:lnSpc>
                <a:spcPct val="107916"/>
              </a:lnSpc>
              <a:spcBef>
                <a:spcPts val="0"/>
              </a:spcBef>
              <a:spcAft>
                <a:spcPts val="800"/>
              </a:spcAft>
              <a:buClr>
                <a:schemeClr val="dk1"/>
              </a:buClr>
              <a:buSzPts val="1100"/>
              <a:buFont typeface="Arial"/>
              <a:buNone/>
            </a:pPr>
            <a:r>
              <a:rPr lang="en" sz="2100">
                <a:solidFill>
                  <a:schemeClr val="dk1"/>
                </a:solidFill>
                <a:latin typeface="Calibri"/>
                <a:ea typeface="Calibri"/>
                <a:cs typeface="Calibri"/>
                <a:sym typeface="Calibri"/>
              </a:rPr>
              <a:t> </a:t>
            </a:r>
            <a:r>
              <a:rPr lang="en" sz="2400">
                <a:solidFill>
                  <a:schemeClr val="dk1"/>
                </a:solidFill>
                <a:latin typeface="Calibri"/>
                <a:ea typeface="Calibri"/>
                <a:cs typeface="Calibri"/>
                <a:sym typeface="Calibri"/>
              </a:rPr>
              <a:t>Surgical correction of pediatric aphakia with no zonular support with SFIOL implantation is a safe but need more meticulous amblyopia management.</a:t>
            </a:r>
            <a:endParaRPr sz="2400"/>
          </a:p>
        </p:txBody>
      </p:sp>
      <p:pic>
        <p:nvPicPr>
          <p:cNvPr id="244" name="Google Shape;244;p24"/>
          <p:cNvPicPr preferRelativeResize="0"/>
          <p:nvPr/>
        </p:nvPicPr>
        <p:blipFill>
          <a:blip r:embed="rId3">
            <a:alphaModFix/>
          </a:blip>
          <a:stretch>
            <a:fillRect/>
          </a:stretch>
        </p:blipFill>
        <p:spPr>
          <a:xfrm>
            <a:off x="7909925" y="0"/>
            <a:ext cx="1234075" cy="113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ctrTitle"/>
          </p:nvPr>
        </p:nvSpPr>
        <p:spPr>
          <a:xfrm>
            <a:off x="4388125" y="1129175"/>
            <a:ext cx="4829700" cy="214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VISUAL OUTCOME OF  SCLERAL FIXATED IOL </a:t>
            </a:r>
            <a:endParaRPr sz="3600">
              <a:latin typeface="Amatic SC"/>
              <a:ea typeface="Amatic SC"/>
              <a:cs typeface="Amatic SC"/>
              <a:sym typeface="Amatic SC"/>
            </a:endParaRPr>
          </a:p>
          <a:p>
            <a:pPr indent="0" lvl="0" marL="0" rtl="0" algn="l">
              <a:spcBef>
                <a:spcPts val="0"/>
              </a:spcBef>
              <a:spcAft>
                <a:spcPts val="0"/>
              </a:spcAft>
              <a:buNone/>
            </a:pPr>
            <a:r>
              <a:rPr lang="en" sz="3600">
                <a:latin typeface="Amatic SC"/>
                <a:ea typeface="Amatic SC"/>
                <a:cs typeface="Amatic SC"/>
                <a:sym typeface="Amatic SC"/>
              </a:rPr>
              <a:t>IN PEDIATRIC AGE GROUP</a:t>
            </a:r>
            <a:endParaRPr sz="3600">
              <a:latin typeface="Amatic SC"/>
              <a:ea typeface="Amatic SC"/>
              <a:cs typeface="Amatic SC"/>
              <a:sym typeface="Amatic SC"/>
            </a:endParaRPr>
          </a:p>
        </p:txBody>
      </p:sp>
      <p:sp>
        <p:nvSpPr>
          <p:cNvPr id="68" name="Google Shape;68;p14"/>
          <p:cNvSpPr txBox="1"/>
          <p:nvPr>
            <p:ph idx="1" type="subTitle"/>
          </p:nvPr>
        </p:nvSpPr>
        <p:spPr>
          <a:xfrm>
            <a:off x="4388125" y="4033625"/>
            <a:ext cx="2781000" cy="10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Amatic SC"/>
                <a:ea typeface="Amatic SC"/>
                <a:cs typeface="Amatic SC"/>
                <a:sym typeface="Amatic SC"/>
              </a:rPr>
              <a:t>DR MRUGESHA VAGHELA   </a:t>
            </a:r>
            <a:endParaRPr sz="3000">
              <a:latin typeface="Amatic SC"/>
              <a:ea typeface="Amatic SC"/>
              <a:cs typeface="Amatic SC"/>
              <a:sym typeface="Amatic SC"/>
            </a:endParaRPr>
          </a:p>
        </p:txBody>
      </p:sp>
      <p:pic>
        <p:nvPicPr>
          <p:cNvPr id="69" name="Google Shape;69;p14"/>
          <p:cNvPicPr preferRelativeResize="0"/>
          <p:nvPr/>
        </p:nvPicPr>
        <p:blipFill>
          <a:blip r:embed="rId3">
            <a:alphaModFix/>
          </a:blip>
          <a:stretch>
            <a:fillRect/>
          </a:stretch>
        </p:blipFill>
        <p:spPr>
          <a:xfrm>
            <a:off x="8087750" y="0"/>
            <a:ext cx="1056250" cy="1056250"/>
          </a:xfrm>
          <a:prstGeom prst="rect">
            <a:avLst/>
          </a:prstGeom>
          <a:noFill/>
          <a:ln>
            <a:noFill/>
          </a:ln>
        </p:spPr>
      </p:pic>
      <p:pic>
        <p:nvPicPr>
          <p:cNvPr id="70" name="Google Shape;70;p14"/>
          <p:cNvPicPr preferRelativeResize="0"/>
          <p:nvPr/>
        </p:nvPicPr>
        <p:blipFill>
          <a:blip r:embed="rId4">
            <a:alphaModFix/>
          </a:blip>
          <a:stretch>
            <a:fillRect/>
          </a:stretch>
        </p:blipFill>
        <p:spPr>
          <a:xfrm>
            <a:off x="0" y="53575"/>
            <a:ext cx="4347475" cy="5036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AIM AND OBJECTIVE:</a:t>
            </a:r>
            <a:endParaRPr/>
          </a:p>
        </p:txBody>
      </p:sp>
      <p:sp>
        <p:nvSpPr>
          <p:cNvPr id="76" name="Google Shape;76;p15"/>
          <p:cNvSpPr txBox="1"/>
          <p:nvPr>
            <p:ph idx="1" type="body"/>
          </p:nvPr>
        </p:nvSpPr>
        <p:spPr>
          <a:xfrm>
            <a:off x="311700" y="1234075"/>
            <a:ext cx="8520600" cy="39093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2400">
                <a:solidFill>
                  <a:schemeClr val="dk1"/>
                </a:solidFill>
                <a:latin typeface="Calibri"/>
                <a:ea typeface="Calibri"/>
                <a:cs typeface="Calibri"/>
                <a:sym typeface="Calibri"/>
              </a:rPr>
              <a:t>AIM: To study the visual outcome of pediatric aphakia correction with SF IOLs.</a:t>
            </a:r>
            <a:endParaRPr sz="24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sz="2400">
                <a:solidFill>
                  <a:schemeClr val="dk1"/>
                </a:solidFill>
                <a:latin typeface="Calibri"/>
                <a:ea typeface="Calibri"/>
                <a:cs typeface="Calibri"/>
                <a:sym typeface="Calibri"/>
              </a:rPr>
              <a:t> </a:t>
            </a:r>
            <a:r>
              <a:rPr lang="en" sz="2000">
                <a:solidFill>
                  <a:schemeClr val="dk1"/>
                </a:solidFill>
                <a:latin typeface="Calibri"/>
                <a:ea typeface="Calibri"/>
                <a:cs typeface="Calibri"/>
                <a:sym typeface="Calibri"/>
              </a:rPr>
              <a:t>MATERIALS &amp; METHODS: A retrospective cohort study conducted. Patients of surgical or non –surgical pediatric aphakia with no zonular support were accessed and planned for SF IOLs. Follow up records were maintained. All data exported from EMR and analysed by SPSS 22 using descriptive analyses and cross tabulation.</a:t>
            </a:r>
            <a:endParaRPr sz="20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sz="2000">
                <a:solidFill>
                  <a:schemeClr val="dk1"/>
                </a:solidFill>
                <a:latin typeface="Calibri"/>
                <a:ea typeface="Calibri"/>
                <a:cs typeface="Calibri"/>
                <a:sym typeface="Calibri"/>
              </a:rPr>
              <a:t>Our study is approved by ethical comitte of the institution.</a:t>
            </a:r>
            <a:endParaRPr sz="20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sz="2000">
                <a:solidFill>
                  <a:schemeClr val="dk1"/>
                </a:solidFill>
                <a:latin typeface="Calibri"/>
                <a:ea typeface="Calibri"/>
                <a:cs typeface="Calibri"/>
                <a:sym typeface="Calibri"/>
              </a:rPr>
              <a:t>I hav no financial interest associated with the study.</a:t>
            </a:r>
            <a:endParaRPr sz="20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t/>
            </a:r>
            <a:endParaRPr sz="20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t/>
            </a:r>
            <a:endParaRPr sz="24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t/>
            </a:r>
            <a:endParaRPr sz="20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t/>
            </a:r>
            <a:endParaRPr sz="2400">
              <a:solidFill>
                <a:schemeClr val="dk1"/>
              </a:solidFill>
              <a:latin typeface="Amatic SC"/>
              <a:ea typeface="Amatic SC"/>
              <a:cs typeface="Amatic SC"/>
              <a:sym typeface="Amatic SC"/>
            </a:endParaRPr>
          </a:p>
          <a:p>
            <a:pPr indent="0" lvl="0" marL="0" rtl="0" algn="l">
              <a:lnSpc>
                <a:spcPct val="107916"/>
              </a:lnSpc>
              <a:spcBef>
                <a:spcPts val="800"/>
              </a:spcBef>
              <a:spcAft>
                <a:spcPts val="800"/>
              </a:spcAft>
              <a:buClr>
                <a:schemeClr val="dk1"/>
              </a:buClr>
              <a:buSzPts val="1100"/>
              <a:buFont typeface="Arial"/>
              <a:buNone/>
            </a:pPr>
            <a:r>
              <a:t/>
            </a:r>
            <a:endParaRPr sz="2400">
              <a:solidFill>
                <a:schemeClr val="dk1"/>
              </a:solidFill>
              <a:latin typeface="Calibri"/>
              <a:ea typeface="Calibri"/>
              <a:cs typeface="Calibri"/>
              <a:sym typeface="Calibri"/>
            </a:endParaRPr>
          </a:p>
        </p:txBody>
      </p:sp>
      <p:pic>
        <p:nvPicPr>
          <p:cNvPr id="77" name="Google Shape;77;p15"/>
          <p:cNvPicPr preferRelativeResize="0"/>
          <p:nvPr/>
        </p:nvPicPr>
        <p:blipFill>
          <a:blip r:embed="rId3">
            <a:alphaModFix/>
          </a:blip>
          <a:stretch>
            <a:fillRect/>
          </a:stretch>
        </p:blipFill>
        <p:spPr>
          <a:xfrm>
            <a:off x="7960150" y="0"/>
            <a:ext cx="1183850" cy="1246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endParaRPr/>
          </a:p>
        </p:txBody>
      </p:sp>
      <p:sp>
        <p:nvSpPr>
          <p:cNvPr id="83" name="Google Shape;83;p16"/>
          <p:cNvSpPr txBox="1"/>
          <p:nvPr>
            <p:ph idx="1" type="body"/>
          </p:nvPr>
        </p:nvSpPr>
        <p:spPr>
          <a:xfrm>
            <a:off x="76525" y="511450"/>
            <a:ext cx="3999900" cy="46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latin typeface="Oswald"/>
                <a:ea typeface="Oswald"/>
                <a:cs typeface="Oswald"/>
                <a:sym typeface="Oswald"/>
              </a:rPr>
              <a:t>Ectopia lentis is defined as malposition of crystalline lens of the eye.) If there is no trauma, presence of ectopia lentis may be due to concomitant hereditary systemic disease or other associated ocular disorders.</a:t>
            </a:r>
            <a:endParaRPr b="1" sz="1500">
              <a:latin typeface="Oswald"/>
              <a:ea typeface="Oswald"/>
              <a:cs typeface="Oswald"/>
              <a:sym typeface="Oswald"/>
            </a:endParaRPr>
          </a:p>
          <a:p>
            <a:pPr indent="0" lvl="0" marL="0" rtl="0" algn="l">
              <a:spcBef>
                <a:spcPts val="1600"/>
              </a:spcBef>
              <a:spcAft>
                <a:spcPts val="0"/>
              </a:spcAft>
              <a:buClr>
                <a:schemeClr val="dk1"/>
              </a:buClr>
              <a:buSzPts val="1100"/>
              <a:buFont typeface="Arial"/>
              <a:buNone/>
            </a:pPr>
            <a:r>
              <a:rPr lang="en" sz="1500">
                <a:latin typeface="Oswald Regular"/>
                <a:ea typeface="Oswald Regular"/>
                <a:cs typeface="Oswald Regular"/>
                <a:sym typeface="Oswald Regular"/>
              </a:rPr>
              <a:t>Lensectomy is indicated in these children, however rehabilitation is difficult due to poor compliance with aphakic glass and contact lenses.</a:t>
            </a:r>
            <a:endParaRPr sz="1500">
              <a:latin typeface="Oswald Regular"/>
              <a:ea typeface="Oswald Regular"/>
              <a:cs typeface="Oswald Regular"/>
              <a:sym typeface="Oswald Regular"/>
            </a:endParaRPr>
          </a:p>
          <a:p>
            <a:pPr indent="0" lvl="0" marL="0" rtl="0" algn="l">
              <a:spcBef>
                <a:spcPts val="1600"/>
              </a:spcBef>
              <a:spcAft>
                <a:spcPts val="1600"/>
              </a:spcAft>
              <a:buClr>
                <a:schemeClr val="dk1"/>
              </a:buClr>
              <a:buSzPts val="1100"/>
              <a:buFont typeface="Arial"/>
              <a:buNone/>
            </a:pPr>
            <a:r>
              <a:rPr lang="en" sz="1500">
                <a:latin typeface="Oswald Regular"/>
                <a:ea typeface="Oswald Regular"/>
                <a:cs typeface="Oswald Regular"/>
                <a:sym typeface="Oswald Regular"/>
              </a:rPr>
              <a:t> Several studies have shown Scleral Fixated Intraocular Lens (SFIOL) implantation as a safe and effective procedure in the pediatri age group for this patients. This study evaluates the  visual outcomes of children with ectopia lentis who underwent lensectomy and SFIOL implantation. </a:t>
            </a:r>
            <a:endParaRPr sz="1500">
              <a:latin typeface="Oswald Regular"/>
              <a:ea typeface="Oswald Regular"/>
              <a:cs typeface="Oswald Regular"/>
              <a:sym typeface="Oswald Regular"/>
            </a:endParaRPr>
          </a:p>
        </p:txBody>
      </p:sp>
      <p:sp>
        <p:nvSpPr>
          <p:cNvPr id="84" name="Google Shape;84;p16"/>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5" name="Google Shape;85;p16"/>
          <p:cNvPicPr preferRelativeResize="0"/>
          <p:nvPr/>
        </p:nvPicPr>
        <p:blipFill>
          <a:blip r:embed="rId3">
            <a:alphaModFix/>
          </a:blip>
          <a:stretch>
            <a:fillRect/>
          </a:stretch>
        </p:blipFill>
        <p:spPr>
          <a:xfrm>
            <a:off x="4158675" y="0"/>
            <a:ext cx="2602374" cy="2020652"/>
          </a:xfrm>
          <a:prstGeom prst="rect">
            <a:avLst/>
          </a:prstGeom>
          <a:noFill/>
          <a:ln>
            <a:noFill/>
          </a:ln>
        </p:spPr>
      </p:pic>
      <p:pic>
        <p:nvPicPr>
          <p:cNvPr id="86" name="Google Shape;86;p16"/>
          <p:cNvPicPr preferRelativeResize="0"/>
          <p:nvPr/>
        </p:nvPicPr>
        <p:blipFill rotWithShape="1">
          <a:blip r:embed="rId4">
            <a:alphaModFix/>
          </a:blip>
          <a:srcRect b="16267" l="14494" r="17389" t="30078"/>
          <a:stretch/>
        </p:blipFill>
        <p:spPr>
          <a:xfrm>
            <a:off x="4020900" y="3260625"/>
            <a:ext cx="2877925" cy="2020650"/>
          </a:xfrm>
          <a:prstGeom prst="rect">
            <a:avLst/>
          </a:prstGeom>
          <a:noFill/>
          <a:ln>
            <a:noFill/>
          </a:ln>
        </p:spPr>
      </p:pic>
      <p:pic>
        <p:nvPicPr>
          <p:cNvPr id="87" name="Google Shape;87;p16"/>
          <p:cNvPicPr preferRelativeResize="0"/>
          <p:nvPr/>
        </p:nvPicPr>
        <p:blipFill>
          <a:blip r:embed="rId5">
            <a:alphaModFix/>
          </a:blip>
          <a:stretch>
            <a:fillRect/>
          </a:stretch>
        </p:blipFill>
        <p:spPr>
          <a:xfrm>
            <a:off x="6352400" y="1683900"/>
            <a:ext cx="2479901" cy="2311500"/>
          </a:xfrm>
          <a:prstGeom prst="rect">
            <a:avLst/>
          </a:prstGeom>
          <a:noFill/>
          <a:ln>
            <a:noFill/>
          </a:ln>
        </p:spPr>
      </p:pic>
      <p:pic>
        <p:nvPicPr>
          <p:cNvPr id="88" name="Google Shape;88;p16"/>
          <p:cNvPicPr preferRelativeResize="0"/>
          <p:nvPr/>
        </p:nvPicPr>
        <p:blipFill>
          <a:blip r:embed="rId6">
            <a:alphaModFix/>
          </a:blip>
          <a:stretch>
            <a:fillRect/>
          </a:stretch>
        </p:blipFill>
        <p:spPr>
          <a:xfrm>
            <a:off x="7975475" y="0"/>
            <a:ext cx="1168525" cy="1234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0" y="0"/>
            <a:ext cx="8520600" cy="786900"/>
          </a:xfrm>
          <a:prstGeom prst="rect">
            <a:avLst/>
          </a:prstGeom>
          <a:ln cap="flat" cmpd="sng" w="9525">
            <a:solidFill>
              <a:srgbClr val="A61C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This retrospective study was done for  24 eyes of  with nontraumatic ectopia lentis who underwent SFIOL implantation  at a </a:t>
            </a:r>
            <a:r>
              <a:rPr lang="en" sz="1600">
                <a:solidFill>
                  <a:srgbClr val="3C78D8"/>
                </a:solidFill>
              </a:rPr>
              <a:t>DRASHTI NETRALAYA</a:t>
            </a:r>
            <a:r>
              <a:rPr lang="en" sz="1600"/>
              <a:t>- tertiary eye care institute  were retrospectively evaluated. st</a:t>
            </a:r>
            <a:endParaRPr sz="1600"/>
          </a:p>
        </p:txBody>
      </p:sp>
      <p:sp>
        <p:nvSpPr>
          <p:cNvPr id="94" name="Google Shape;94;p17"/>
          <p:cNvSpPr txBox="1"/>
          <p:nvPr>
            <p:ph idx="1" type="body"/>
          </p:nvPr>
        </p:nvSpPr>
        <p:spPr>
          <a:xfrm>
            <a:off x="311700" y="1234075"/>
            <a:ext cx="8520600" cy="403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95" name="Google Shape;95;p17"/>
          <p:cNvGrpSpPr/>
          <p:nvPr/>
        </p:nvGrpSpPr>
        <p:grpSpPr>
          <a:xfrm>
            <a:off x="5770075" y="787000"/>
            <a:ext cx="3305700" cy="3483000"/>
            <a:chOff x="5632325" y="1189775"/>
            <a:chExt cx="3305700" cy="3483000"/>
          </a:xfrm>
        </p:grpSpPr>
        <p:sp>
          <p:nvSpPr>
            <p:cNvPr id="96" name="Google Shape;96;p17"/>
            <p:cNvSpPr/>
            <p:nvPr/>
          </p:nvSpPr>
          <p:spPr>
            <a:xfrm>
              <a:off x="5632325" y="1189775"/>
              <a:ext cx="3305700" cy="7896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swald"/>
                  <a:ea typeface="Oswald"/>
                  <a:cs typeface="Oswald"/>
                  <a:sym typeface="Oswald"/>
                </a:rPr>
                <a:t>step:3</a:t>
              </a:r>
              <a:endParaRPr sz="2400">
                <a:solidFill>
                  <a:schemeClr val="dk1"/>
                </a:solidFill>
                <a:latin typeface="Oswald"/>
                <a:ea typeface="Oswald"/>
                <a:cs typeface="Oswald"/>
                <a:sym typeface="Oswald"/>
              </a:endParaRPr>
            </a:p>
          </p:txBody>
        </p:sp>
        <p:sp>
          <p:nvSpPr>
            <p:cNvPr id="97" name="Google Shape;97;p17"/>
            <p:cNvSpPr txBox="1"/>
            <p:nvPr/>
          </p:nvSpPr>
          <p:spPr>
            <a:xfrm>
              <a:off x="6167075" y="1979375"/>
              <a:ext cx="2236200" cy="269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Oswald"/>
                  <a:ea typeface="Oswald"/>
                  <a:cs typeface="Oswald"/>
                  <a:sym typeface="Oswald"/>
                </a:rPr>
                <a:t> </a:t>
              </a:r>
              <a:r>
                <a:rPr b="1" lang="en" sz="1500">
                  <a:solidFill>
                    <a:schemeClr val="dk2"/>
                  </a:solidFill>
                  <a:latin typeface="Oswald"/>
                  <a:ea typeface="Oswald"/>
                  <a:cs typeface="Oswald"/>
                  <a:sym typeface="Oswald"/>
                </a:rPr>
                <a:t>All patients underwent a complete systemic evaluation  to rule out other comorbidities. Based on the refraction, 24 eyes were divided into two groups, aphakic and phakic groups.</a:t>
              </a:r>
              <a:endParaRPr b="1" sz="1500">
                <a:solidFill>
                  <a:schemeClr val="dk2"/>
                </a:solidFill>
                <a:latin typeface="Oswald"/>
                <a:ea typeface="Oswald"/>
                <a:cs typeface="Oswald"/>
                <a:sym typeface="Oswald"/>
              </a:endParaRPr>
            </a:p>
            <a:p>
              <a:pPr indent="0" lvl="0" marL="0" rtl="0" algn="l">
                <a:lnSpc>
                  <a:spcPct val="115000"/>
                </a:lnSpc>
                <a:spcBef>
                  <a:spcPts val="1600"/>
                </a:spcBef>
                <a:spcAft>
                  <a:spcPts val="0"/>
                </a:spcAft>
                <a:buClr>
                  <a:schemeClr val="dk2"/>
                </a:buClr>
                <a:buSzPts val="1100"/>
                <a:buFont typeface="Arial"/>
                <a:buNone/>
              </a:pPr>
              <a:r>
                <a:t/>
              </a:r>
              <a:endParaRPr>
                <a:solidFill>
                  <a:schemeClr val="dk2"/>
                </a:solidFill>
                <a:latin typeface="Oswald"/>
                <a:ea typeface="Oswald"/>
                <a:cs typeface="Oswald"/>
                <a:sym typeface="Oswald"/>
              </a:endParaRPr>
            </a:p>
            <a:p>
              <a:pPr indent="0" lvl="0" marL="0" rtl="0" algn="l">
                <a:lnSpc>
                  <a:spcPct val="115000"/>
                </a:lnSpc>
                <a:spcBef>
                  <a:spcPts val="1600"/>
                </a:spcBef>
                <a:spcAft>
                  <a:spcPts val="0"/>
                </a:spcAft>
                <a:buNone/>
              </a:pPr>
              <a:r>
                <a:t/>
              </a:r>
              <a:endParaRPr sz="1200">
                <a:latin typeface="Roboto"/>
                <a:ea typeface="Roboto"/>
                <a:cs typeface="Roboto"/>
                <a:sym typeface="Roboto"/>
              </a:endParaRPr>
            </a:p>
          </p:txBody>
        </p:sp>
      </p:grpSp>
      <p:grpSp>
        <p:nvGrpSpPr>
          <p:cNvPr id="98" name="Google Shape;98;p17"/>
          <p:cNvGrpSpPr/>
          <p:nvPr/>
        </p:nvGrpSpPr>
        <p:grpSpPr>
          <a:xfrm>
            <a:off x="0" y="786998"/>
            <a:ext cx="3546900" cy="4030303"/>
            <a:chOff x="0" y="1385572"/>
            <a:chExt cx="3546900" cy="3678290"/>
          </a:xfrm>
        </p:grpSpPr>
        <p:sp>
          <p:nvSpPr>
            <p:cNvPr id="99" name="Google Shape;99;p17"/>
            <p:cNvSpPr/>
            <p:nvPr/>
          </p:nvSpPr>
          <p:spPr>
            <a:xfrm>
              <a:off x="0" y="1385572"/>
              <a:ext cx="3546900" cy="7227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74E13"/>
                  </a:solidFill>
                  <a:latin typeface="Oswald"/>
                  <a:ea typeface="Oswald"/>
                  <a:cs typeface="Oswald"/>
                  <a:sym typeface="Oswald"/>
                </a:rPr>
                <a:t>     </a:t>
              </a:r>
              <a:r>
                <a:rPr lang="en" sz="2400">
                  <a:solidFill>
                    <a:schemeClr val="dk1"/>
                  </a:solidFill>
                  <a:latin typeface="Oswald"/>
                  <a:ea typeface="Oswald"/>
                  <a:cs typeface="Oswald"/>
                  <a:sym typeface="Oswald"/>
                </a:rPr>
                <a:t>step:1</a:t>
              </a:r>
              <a:endParaRPr sz="2400">
                <a:solidFill>
                  <a:schemeClr val="dk1"/>
                </a:solidFill>
                <a:latin typeface="Oswald"/>
                <a:ea typeface="Oswald"/>
                <a:cs typeface="Oswald"/>
                <a:sym typeface="Oswald"/>
              </a:endParaRPr>
            </a:p>
          </p:txBody>
        </p:sp>
        <p:sp>
          <p:nvSpPr>
            <p:cNvPr id="100" name="Google Shape;100;p17"/>
            <p:cNvSpPr txBox="1"/>
            <p:nvPr/>
          </p:nvSpPr>
          <p:spPr>
            <a:xfrm>
              <a:off x="120600" y="2108262"/>
              <a:ext cx="3305700" cy="295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500">
                  <a:solidFill>
                    <a:schemeClr val="dk2"/>
                  </a:solidFill>
                  <a:latin typeface="Oswald"/>
                  <a:ea typeface="Oswald"/>
                  <a:cs typeface="Oswald"/>
                  <a:sym typeface="Oswald"/>
                </a:rPr>
                <a:t>SFIOL implantation was either done as a primary or secondary procedure. </a:t>
              </a:r>
              <a:endParaRPr b="1" sz="1500">
                <a:solidFill>
                  <a:schemeClr val="dk2"/>
                </a:solidFill>
                <a:latin typeface="Oswald"/>
                <a:ea typeface="Oswald"/>
                <a:cs typeface="Oswald"/>
                <a:sym typeface="Oswald"/>
              </a:endParaRPr>
            </a:p>
            <a:p>
              <a:pPr indent="0" lvl="0" marL="457200" rtl="0" algn="l">
                <a:lnSpc>
                  <a:spcPct val="115000"/>
                </a:lnSpc>
                <a:spcBef>
                  <a:spcPts val="1600"/>
                </a:spcBef>
                <a:spcAft>
                  <a:spcPts val="1600"/>
                </a:spcAft>
                <a:buNone/>
              </a:pPr>
              <a:r>
                <a:rPr b="1" lang="en" sz="1500">
                  <a:solidFill>
                    <a:schemeClr val="dk2"/>
                  </a:solidFill>
                  <a:latin typeface="Oswald"/>
                  <a:ea typeface="Oswald"/>
                  <a:cs typeface="Oswald"/>
                  <a:sym typeface="Oswald"/>
                </a:rPr>
                <a:t>A primary procedure was defined when lens aspiration and SFIOL were done in the same sitting and secondary if SFIOL implantation was performed later as a staged procedure after 4-6 weeks.</a:t>
              </a:r>
              <a:endParaRPr b="1">
                <a:latin typeface="Roboto"/>
                <a:ea typeface="Roboto"/>
                <a:cs typeface="Roboto"/>
                <a:sym typeface="Roboto"/>
              </a:endParaRPr>
            </a:p>
          </p:txBody>
        </p:sp>
      </p:grpSp>
      <p:grpSp>
        <p:nvGrpSpPr>
          <p:cNvPr id="101" name="Google Shape;101;p17"/>
          <p:cNvGrpSpPr/>
          <p:nvPr/>
        </p:nvGrpSpPr>
        <p:grpSpPr>
          <a:xfrm>
            <a:off x="2919150" y="787000"/>
            <a:ext cx="3305700" cy="4272700"/>
            <a:chOff x="2944200" y="1189775"/>
            <a:chExt cx="3305700" cy="4272700"/>
          </a:xfrm>
        </p:grpSpPr>
        <p:sp>
          <p:nvSpPr>
            <p:cNvPr id="102" name="Google Shape;102;p17"/>
            <p:cNvSpPr/>
            <p:nvPr/>
          </p:nvSpPr>
          <p:spPr>
            <a:xfrm>
              <a:off x="2944200" y="1189775"/>
              <a:ext cx="3305700" cy="7896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swald"/>
                  <a:ea typeface="Oswald"/>
                  <a:cs typeface="Oswald"/>
                  <a:sym typeface="Oswald"/>
                </a:rPr>
                <a:t>step:2</a:t>
              </a:r>
              <a:endParaRPr sz="2400">
                <a:solidFill>
                  <a:schemeClr val="dk1"/>
                </a:solidFill>
                <a:latin typeface="Oswald"/>
                <a:ea typeface="Oswald"/>
                <a:cs typeface="Oswald"/>
                <a:sym typeface="Oswald"/>
              </a:endParaRPr>
            </a:p>
          </p:txBody>
        </p:sp>
        <p:sp>
          <p:nvSpPr>
            <p:cNvPr id="103" name="Google Shape;103;p17"/>
            <p:cNvSpPr txBox="1"/>
            <p:nvPr/>
          </p:nvSpPr>
          <p:spPr>
            <a:xfrm>
              <a:off x="3478950" y="1979475"/>
              <a:ext cx="2236200" cy="348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chemeClr val="dk2"/>
                  </a:solidFill>
                  <a:latin typeface="Oswald"/>
                  <a:ea typeface="Oswald"/>
                  <a:cs typeface="Oswald"/>
                  <a:sym typeface="Oswald"/>
                </a:rPr>
                <a:t>The demographic profile o  like age , preoperative refraction, spherical equivalent  pre-operative best corrected visual acuity (BCVA), axial length, keratometry readings, measurement of intraocular pressure (IOP), slit-lamp examination and funduscopy were noted.</a:t>
              </a:r>
              <a:endParaRPr b="1" sz="1300">
                <a:latin typeface="Roboto"/>
                <a:ea typeface="Roboto"/>
                <a:cs typeface="Roboto"/>
                <a:sym typeface="Roboto"/>
              </a:endParaRPr>
            </a:p>
          </p:txBody>
        </p:sp>
      </p:grpSp>
      <p:pic>
        <p:nvPicPr>
          <p:cNvPr id="104" name="Google Shape;104;p17"/>
          <p:cNvPicPr preferRelativeResize="0"/>
          <p:nvPr/>
        </p:nvPicPr>
        <p:blipFill>
          <a:blip r:embed="rId3">
            <a:alphaModFix/>
          </a:blip>
          <a:stretch>
            <a:fillRect/>
          </a:stretch>
        </p:blipFill>
        <p:spPr>
          <a:xfrm>
            <a:off x="8358200" y="0"/>
            <a:ext cx="969500" cy="1030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0" y="9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&amp; MATERIALS:</a:t>
            </a:r>
            <a:endParaRPr/>
          </a:p>
        </p:txBody>
      </p:sp>
      <p:sp>
        <p:nvSpPr>
          <p:cNvPr id="110" name="Google Shape;110;p18"/>
          <p:cNvSpPr txBox="1"/>
          <p:nvPr>
            <p:ph idx="1" type="body"/>
          </p:nvPr>
        </p:nvSpPr>
        <p:spPr>
          <a:xfrm>
            <a:off x="311700" y="1234075"/>
            <a:ext cx="8520600" cy="390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111" name="Google Shape;111;p18"/>
          <p:cNvGrpSpPr/>
          <p:nvPr/>
        </p:nvGrpSpPr>
        <p:grpSpPr>
          <a:xfrm>
            <a:off x="5633350" y="901050"/>
            <a:ext cx="3320193" cy="4240376"/>
            <a:chOff x="5404135" y="1193163"/>
            <a:chExt cx="3534000" cy="3479711"/>
          </a:xfrm>
        </p:grpSpPr>
        <p:sp>
          <p:nvSpPr>
            <p:cNvPr id="112" name="Google Shape;112;p18"/>
            <p:cNvSpPr/>
            <p:nvPr/>
          </p:nvSpPr>
          <p:spPr>
            <a:xfrm>
              <a:off x="5404135" y="1193163"/>
              <a:ext cx="3534000" cy="5277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00"/>
                  </a:solidFill>
                  <a:latin typeface="Oswald"/>
                  <a:ea typeface="Oswald"/>
                  <a:cs typeface="Oswald"/>
                  <a:sym typeface="Oswald"/>
                </a:rPr>
                <a:t>     step:6                                 </a:t>
              </a:r>
              <a:endParaRPr sz="2400">
                <a:solidFill>
                  <a:srgbClr val="FFFF00"/>
                </a:solidFill>
                <a:latin typeface="Oswald"/>
                <a:ea typeface="Oswald"/>
                <a:cs typeface="Oswald"/>
                <a:sym typeface="Oswald"/>
              </a:endParaRPr>
            </a:p>
          </p:txBody>
        </p:sp>
        <p:sp>
          <p:nvSpPr>
            <p:cNvPr id="113" name="Google Shape;113;p18"/>
            <p:cNvSpPr txBox="1"/>
            <p:nvPr/>
          </p:nvSpPr>
          <p:spPr>
            <a:xfrm>
              <a:off x="5908567" y="1720874"/>
              <a:ext cx="3004800" cy="295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500">
                  <a:solidFill>
                    <a:schemeClr val="dk2"/>
                  </a:solidFill>
                  <a:latin typeface="Oswald"/>
                  <a:ea typeface="Oswald"/>
                  <a:cs typeface="Oswald"/>
                  <a:sym typeface="Oswald"/>
                </a:rPr>
                <a:t>All eyes underwent a keratometry at two months follow up and  Intraocular pressure and any other ocular complications were noted. Part time occlusion therapy was advocated to all children with amblyopia. </a:t>
              </a:r>
              <a:endParaRPr b="1" sz="900">
                <a:latin typeface="Oswald"/>
                <a:ea typeface="Oswald"/>
                <a:cs typeface="Oswald"/>
                <a:sym typeface="Oswald"/>
              </a:endParaRPr>
            </a:p>
          </p:txBody>
        </p:sp>
      </p:grpSp>
      <p:grpSp>
        <p:nvGrpSpPr>
          <p:cNvPr id="114" name="Google Shape;114;p18"/>
          <p:cNvGrpSpPr/>
          <p:nvPr/>
        </p:nvGrpSpPr>
        <p:grpSpPr>
          <a:xfrm>
            <a:off x="0" y="899127"/>
            <a:ext cx="3004934" cy="4152588"/>
            <a:chOff x="0" y="1189988"/>
            <a:chExt cx="3546900" cy="3407392"/>
          </a:xfrm>
        </p:grpSpPr>
        <p:sp>
          <p:nvSpPr>
            <p:cNvPr id="115" name="Google Shape;115;p18"/>
            <p:cNvSpPr/>
            <p:nvPr/>
          </p:nvSpPr>
          <p:spPr>
            <a:xfrm>
              <a:off x="0" y="1189988"/>
              <a:ext cx="3546900" cy="5229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      step:4</a:t>
              </a:r>
              <a:endParaRPr sz="2400">
                <a:solidFill>
                  <a:schemeClr val="dk1"/>
                </a:solidFill>
                <a:latin typeface="Oswald"/>
                <a:ea typeface="Oswald"/>
                <a:cs typeface="Oswald"/>
                <a:sym typeface="Oswald"/>
              </a:endParaRPr>
            </a:p>
          </p:txBody>
        </p:sp>
        <p:sp>
          <p:nvSpPr>
            <p:cNvPr id="116" name="Google Shape;116;p18"/>
            <p:cNvSpPr txBox="1"/>
            <p:nvPr/>
          </p:nvSpPr>
          <p:spPr>
            <a:xfrm>
              <a:off x="151942" y="1712880"/>
              <a:ext cx="2579700" cy="288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2"/>
                  </a:solidFill>
                  <a:latin typeface="Oswald"/>
                  <a:ea typeface="Oswald"/>
                  <a:cs typeface="Oswald"/>
                  <a:sym typeface="Oswald"/>
                </a:rPr>
                <a:t>Visual acuity was examined by Snellen and Allens visual acuity chart. </a:t>
              </a:r>
              <a:endParaRPr b="1" sz="1500">
                <a:solidFill>
                  <a:schemeClr val="dk2"/>
                </a:solidFill>
                <a:latin typeface="Oswald"/>
                <a:ea typeface="Oswald"/>
                <a:cs typeface="Oswald"/>
                <a:sym typeface="Oswald"/>
              </a:endParaRPr>
            </a:p>
            <a:p>
              <a:pPr indent="0" lvl="0" marL="0" rtl="0" algn="l">
                <a:lnSpc>
                  <a:spcPct val="115000"/>
                </a:lnSpc>
                <a:spcBef>
                  <a:spcPts val="1600"/>
                </a:spcBef>
                <a:spcAft>
                  <a:spcPts val="0"/>
                </a:spcAft>
                <a:buNone/>
              </a:pPr>
              <a:r>
                <a:rPr b="1" lang="en" sz="1500">
                  <a:solidFill>
                    <a:schemeClr val="dk2"/>
                  </a:solidFill>
                  <a:latin typeface="Oswald"/>
                  <a:ea typeface="Oswald"/>
                  <a:cs typeface="Oswald"/>
                  <a:sym typeface="Oswald"/>
                </a:rPr>
                <a:t>The SFIOL power was calculated using the SRK II formula using A scan biometry.</a:t>
              </a:r>
              <a:endParaRPr b="1" sz="1500">
                <a:solidFill>
                  <a:schemeClr val="dk2"/>
                </a:solidFill>
                <a:latin typeface="Oswald"/>
                <a:ea typeface="Oswald"/>
                <a:cs typeface="Oswald"/>
                <a:sym typeface="Oswald"/>
              </a:endParaRPr>
            </a:p>
            <a:p>
              <a:pPr indent="0" lvl="0" marL="0" rtl="0" algn="l">
                <a:lnSpc>
                  <a:spcPct val="115000"/>
                </a:lnSpc>
                <a:spcBef>
                  <a:spcPts val="1600"/>
                </a:spcBef>
                <a:spcAft>
                  <a:spcPts val="1600"/>
                </a:spcAft>
                <a:buNone/>
              </a:pPr>
              <a:r>
                <a:rPr b="1" lang="en" sz="1500">
                  <a:solidFill>
                    <a:schemeClr val="dk2"/>
                  </a:solidFill>
                  <a:latin typeface="Oswald"/>
                  <a:ea typeface="Oswald"/>
                  <a:cs typeface="Oswald"/>
                  <a:sym typeface="Oswald"/>
                </a:rPr>
                <a:t>Systemic steroids history in cases of traumatic non infective patients was noted.</a:t>
              </a:r>
              <a:endParaRPr b="1" sz="1500">
                <a:solidFill>
                  <a:schemeClr val="dk2"/>
                </a:solidFill>
                <a:latin typeface="Oswald"/>
                <a:ea typeface="Oswald"/>
                <a:cs typeface="Oswald"/>
                <a:sym typeface="Oswald"/>
              </a:endParaRPr>
            </a:p>
          </p:txBody>
        </p:sp>
      </p:grpSp>
      <p:grpSp>
        <p:nvGrpSpPr>
          <p:cNvPr id="117" name="Google Shape;117;p18"/>
          <p:cNvGrpSpPr/>
          <p:nvPr/>
        </p:nvGrpSpPr>
        <p:grpSpPr>
          <a:xfrm>
            <a:off x="2919007" y="898979"/>
            <a:ext cx="3004900" cy="4244372"/>
            <a:chOff x="2944204" y="1189775"/>
            <a:chExt cx="3305720" cy="4244372"/>
          </a:xfrm>
        </p:grpSpPr>
        <p:sp>
          <p:nvSpPr>
            <p:cNvPr id="118" name="Google Shape;118;p18"/>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  step:5</a:t>
              </a:r>
              <a:endParaRPr sz="2400">
                <a:solidFill>
                  <a:schemeClr val="dk1"/>
                </a:solidFill>
                <a:latin typeface="Oswald"/>
                <a:ea typeface="Oswald"/>
                <a:cs typeface="Oswald"/>
                <a:sym typeface="Oswald"/>
              </a:endParaRPr>
            </a:p>
          </p:txBody>
        </p:sp>
        <p:sp>
          <p:nvSpPr>
            <p:cNvPr id="119" name="Google Shape;119;p18"/>
            <p:cNvSpPr txBox="1"/>
            <p:nvPr/>
          </p:nvSpPr>
          <p:spPr>
            <a:xfrm>
              <a:off x="2944224" y="1714447"/>
              <a:ext cx="3305700" cy="37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Oswald"/>
                  <a:ea typeface="Oswald"/>
                  <a:cs typeface="Oswald"/>
                  <a:sym typeface="Oswald"/>
                </a:rPr>
                <a:t> </a:t>
              </a:r>
              <a:r>
                <a:rPr b="1" lang="en" sz="1500">
                  <a:solidFill>
                    <a:schemeClr val="dk2"/>
                  </a:solidFill>
                  <a:latin typeface="Oswald"/>
                  <a:ea typeface="Oswald"/>
                  <a:cs typeface="Oswald"/>
                  <a:sym typeface="Oswald"/>
                </a:rPr>
                <a:t>In those children where the pre-operative biometry was not possible, intraocular SFIOL power calculation was done with A-scan biometry under general anaesthesia. </a:t>
              </a:r>
              <a:endParaRPr b="1" sz="1500">
                <a:solidFill>
                  <a:schemeClr val="dk2"/>
                </a:solidFill>
                <a:latin typeface="Oswald"/>
                <a:ea typeface="Oswald"/>
                <a:cs typeface="Oswald"/>
                <a:sym typeface="Oswald"/>
              </a:endParaRPr>
            </a:p>
            <a:p>
              <a:pPr indent="0" lvl="0" marL="0" rtl="0" algn="l">
                <a:lnSpc>
                  <a:spcPct val="115000"/>
                </a:lnSpc>
                <a:spcBef>
                  <a:spcPts val="1600"/>
                </a:spcBef>
                <a:spcAft>
                  <a:spcPts val="1600"/>
                </a:spcAft>
                <a:buNone/>
              </a:pPr>
              <a:r>
                <a:rPr b="1" lang="en" sz="1500">
                  <a:solidFill>
                    <a:schemeClr val="dk2"/>
                  </a:solidFill>
                  <a:latin typeface="Oswald"/>
                  <a:ea typeface="Oswald"/>
                  <a:cs typeface="Oswald"/>
                  <a:sym typeface="Oswald"/>
                </a:rPr>
                <a:t>The post-operative data recorded included BCVA, refraction and the final glass prescription at two months follow up. An increase in the BCVA was defined as a change of greater than or equal to two lines.</a:t>
              </a:r>
              <a:endParaRPr b="1" sz="900">
                <a:latin typeface="Oswald"/>
                <a:ea typeface="Oswald"/>
                <a:cs typeface="Oswald"/>
                <a:sym typeface="Oswald"/>
              </a:endParaRPr>
            </a:p>
          </p:txBody>
        </p:sp>
      </p:grpSp>
      <p:pic>
        <p:nvPicPr>
          <p:cNvPr id="120" name="Google Shape;120;p18"/>
          <p:cNvPicPr preferRelativeResize="0"/>
          <p:nvPr/>
        </p:nvPicPr>
        <p:blipFill>
          <a:blip r:embed="rId3">
            <a:alphaModFix/>
          </a:blip>
          <a:stretch>
            <a:fillRect/>
          </a:stretch>
        </p:blipFill>
        <p:spPr>
          <a:xfrm>
            <a:off x="8006100" y="0"/>
            <a:ext cx="1137900" cy="901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a:t>Surgical procedure</a:t>
            </a:r>
            <a:endParaRPr/>
          </a:p>
        </p:txBody>
      </p:sp>
      <p:sp>
        <p:nvSpPr>
          <p:cNvPr id="126" name="Google Shape;126;p19"/>
          <p:cNvSpPr txBox="1"/>
          <p:nvPr>
            <p:ph idx="1" type="body"/>
          </p:nvPr>
        </p:nvSpPr>
        <p:spPr>
          <a:xfrm>
            <a:off x="112700" y="572700"/>
            <a:ext cx="3999900" cy="457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 </a:t>
            </a:r>
            <a:r>
              <a:rPr lang="en" sz="1500">
                <a:latin typeface="Oswald Regular"/>
                <a:ea typeface="Oswald Regular"/>
                <a:cs typeface="Oswald Regular"/>
                <a:sym typeface="Oswald Regular"/>
              </a:rPr>
              <a:t>In all cases an infusion cannula was fixed and a pars plana anterior vitrectomy was performed. </a:t>
            </a:r>
            <a:endParaRPr sz="1500">
              <a:latin typeface="Oswald Regular"/>
              <a:ea typeface="Oswald Regular"/>
              <a:cs typeface="Oswald Regular"/>
              <a:sym typeface="Oswald Regular"/>
            </a:endParaRPr>
          </a:p>
          <a:p>
            <a:pPr indent="-317500" lvl="0" marL="457200" rtl="0" algn="l">
              <a:spcBef>
                <a:spcPts val="0"/>
              </a:spcBef>
              <a:spcAft>
                <a:spcPts val="0"/>
              </a:spcAft>
              <a:buSzPts val="1400"/>
              <a:buChar char="●"/>
            </a:pPr>
            <a:r>
              <a:rPr lang="en" sz="1500">
                <a:latin typeface="Oswald Regular"/>
                <a:ea typeface="Oswald Regular"/>
                <a:cs typeface="Oswald Regular"/>
                <a:sym typeface="Oswald Regular"/>
              </a:rPr>
              <a:t>The SFIOL was a polymethylmethacrylate (PMMA) lens of 6.5mm diameter.  It is a single piece lens with two haptics, both bearing eyelets 180 degrees apart for ease of maneuvering the lens. </a:t>
            </a:r>
            <a:endParaRPr sz="1500">
              <a:latin typeface="Oswald Regular"/>
              <a:ea typeface="Oswald Regular"/>
              <a:cs typeface="Oswald Regular"/>
              <a:sym typeface="Oswald Regular"/>
            </a:endParaRPr>
          </a:p>
          <a:p>
            <a:pPr indent="-317500" lvl="0" marL="457200" rtl="0" algn="l">
              <a:spcBef>
                <a:spcPts val="0"/>
              </a:spcBef>
              <a:spcAft>
                <a:spcPts val="0"/>
              </a:spcAft>
              <a:buSzPts val="1400"/>
              <a:buChar char="●"/>
            </a:pPr>
            <a:r>
              <a:rPr lang="en" sz="1500">
                <a:latin typeface="Oswald Regular"/>
                <a:ea typeface="Oswald Regular"/>
                <a:cs typeface="Oswald Regular"/>
                <a:sym typeface="Oswald Regular"/>
              </a:rPr>
              <a:t>Two sclera flaps were made at 2 and 8 o’clock positions and the 10-0 prolene suture on straight needles 1.5 mm posterior to the limbus under each scleral flap and brought out through the limbal incision.. The suture was then looped to the eyelet on the SFIOL haptic and retrieved back under the scleral flap on the same side. </a:t>
            </a:r>
            <a:endParaRPr sz="1500">
              <a:latin typeface="Oswald Regular"/>
              <a:ea typeface="Oswald Regular"/>
              <a:cs typeface="Oswald Regular"/>
              <a:sym typeface="Oswald Regular"/>
            </a:endParaRPr>
          </a:p>
        </p:txBody>
      </p:sp>
      <p:sp>
        <p:nvSpPr>
          <p:cNvPr id="127" name="Google Shape;127;p19"/>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8" name="Google Shape;128;p19"/>
          <p:cNvPicPr preferRelativeResize="0"/>
          <p:nvPr/>
        </p:nvPicPr>
        <p:blipFill>
          <a:blip r:embed="rId3">
            <a:alphaModFix/>
          </a:blip>
          <a:stretch>
            <a:fillRect/>
          </a:stretch>
        </p:blipFill>
        <p:spPr>
          <a:xfrm>
            <a:off x="4778600" y="0"/>
            <a:ext cx="4107500"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0" y="17000"/>
            <a:ext cx="85206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a:t>Results:</a:t>
            </a:r>
            <a:endParaRPr/>
          </a:p>
        </p:txBody>
      </p:sp>
      <p:sp>
        <p:nvSpPr>
          <p:cNvPr id="134" name="Google Shape;134;p20"/>
          <p:cNvSpPr txBox="1"/>
          <p:nvPr>
            <p:ph idx="1" type="body"/>
          </p:nvPr>
        </p:nvSpPr>
        <p:spPr>
          <a:xfrm>
            <a:off x="0" y="716550"/>
            <a:ext cx="3999900" cy="4503600"/>
          </a:xfrm>
          <a:prstGeom prst="rect">
            <a:avLst/>
          </a:prstGeom>
          <a:solidFill>
            <a:srgbClr val="000000"/>
          </a:solidFill>
        </p:spPr>
        <p:txBody>
          <a:bodyPr anchorCtr="0" anchor="t" bIns="91425" lIns="91425" spcFirstLastPara="1" rIns="91425" wrap="square" tIns="91425">
            <a:noAutofit/>
          </a:bodyPr>
          <a:lstStyle/>
          <a:p>
            <a:pPr indent="-349250" lvl="0" marL="457200" rtl="0" algn="l">
              <a:lnSpc>
                <a:spcPct val="107916"/>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 Our study includes 24 patients of pediatric aphakia. Mean age of 8.5+/-3.7 years, 70.8% male and 29.2% female. SFIOL was implanted with  anterior vitrectomy in all the cases.</a:t>
            </a:r>
            <a:endParaRPr sz="1900">
              <a:solidFill>
                <a:schemeClr val="dk1"/>
              </a:solidFill>
              <a:latin typeface="Calibri"/>
              <a:ea typeface="Calibri"/>
              <a:cs typeface="Calibri"/>
              <a:sym typeface="Calibri"/>
            </a:endParaRPr>
          </a:p>
          <a:p>
            <a:pPr indent="-349250" lvl="0" marL="457200" rtl="0" algn="l">
              <a:lnSpc>
                <a:spcPct val="107916"/>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 Mean follow up period was 237 days. </a:t>
            </a:r>
            <a:endParaRPr sz="1900">
              <a:solidFill>
                <a:schemeClr val="dk1"/>
              </a:solidFill>
              <a:latin typeface="Calibri"/>
              <a:ea typeface="Calibri"/>
              <a:cs typeface="Calibri"/>
              <a:sym typeface="Calibri"/>
            </a:endParaRPr>
          </a:p>
          <a:p>
            <a:pPr indent="-349250" lvl="0" marL="457200" rtl="0" algn="l">
              <a:lnSpc>
                <a:spcPct val="107916"/>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Significant improvement in visual outcome was found (p=0.02). </a:t>
            </a:r>
            <a:endParaRPr sz="1900">
              <a:solidFill>
                <a:schemeClr val="dk1"/>
              </a:solidFill>
              <a:latin typeface="Calibri"/>
              <a:ea typeface="Calibri"/>
              <a:cs typeface="Calibri"/>
              <a:sym typeface="Calibri"/>
            </a:endParaRPr>
          </a:p>
          <a:p>
            <a:pPr indent="-349250" lvl="0" marL="457200" rtl="0" algn="l">
              <a:lnSpc>
                <a:spcPct val="107916"/>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The main causes of diminished of vision were secondary glaucoma, amblyopia and optic atrophy.</a:t>
            </a:r>
            <a:endParaRPr/>
          </a:p>
        </p:txBody>
      </p:sp>
      <p:sp>
        <p:nvSpPr>
          <p:cNvPr id="135" name="Google Shape;135;p20"/>
          <p:cNvSpPr txBox="1"/>
          <p:nvPr/>
        </p:nvSpPr>
        <p:spPr>
          <a:xfrm>
            <a:off x="2877900" y="2556450"/>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36" name="Google Shape;136;p20"/>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 name="Google Shape;137;p20"/>
          <p:cNvPicPr preferRelativeResize="0"/>
          <p:nvPr/>
        </p:nvPicPr>
        <p:blipFill rotWithShape="1">
          <a:blip r:embed="rId3">
            <a:alphaModFix/>
          </a:blip>
          <a:srcRect b="17561" l="19694" r="19199" t="50618"/>
          <a:stretch/>
        </p:blipFill>
        <p:spPr>
          <a:xfrm>
            <a:off x="4464850" y="1257025"/>
            <a:ext cx="4679150" cy="3288824"/>
          </a:xfrm>
          <a:prstGeom prst="rect">
            <a:avLst/>
          </a:prstGeom>
          <a:noFill/>
          <a:ln>
            <a:noFill/>
          </a:ln>
        </p:spPr>
      </p:pic>
      <p:pic>
        <p:nvPicPr>
          <p:cNvPr id="138" name="Google Shape;138;p20"/>
          <p:cNvPicPr preferRelativeResize="0"/>
          <p:nvPr/>
        </p:nvPicPr>
        <p:blipFill>
          <a:blip r:embed="rId4">
            <a:alphaModFix/>
          </a:blip>
          <a:stretch>
            <a:fillRect/>
          </a:stretch>
        </p:blipFill>
        <p:spPr>
          <a:xfrm>
            <a:off x="7926950" y="17000"/>
            <a:ext cx="1217050" cy="1240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145" name="Google Shape;145;p21"/>
          <p:cNvGrpSpPr/>
          <p:nvPr/>
        </p:nvGrpSpPr>
        <p:grpSpPr>
          <a:xfrm>
            <a:off x="731437" y="716175"/>
            <a:ext cx="1590567" cy="3711155"/>
            <a:chOff x="984170" y="283725"/>
            <a:chExt cx="2224880" cy="4076400"/>
          </a:xfrm>
        </p:grpSpPr>
        <p:sp>
          <p:nvSpPr>
            <p:cNvPr id="146" name="Google Shape;146;p21"/>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D7E74"/>
                  </a:solidFill>
                  <a:latin typeface="Roboto Medium"/>
                  <a:ea typeface="Roboto Medium"/>
                  <a:cs typeface="Roboto Medium"/>
                  <a:sym typeface="Roboto Medium"/>
                </a:rPr>
                <a:t>Lorem ipsum porta dolor sit amet nec</a:t>
              </a:r>
              <a:endParaRPr sz="1000">
                <a:solidFill>
                  <a:srgbClr val="1D7E74"/>
                </a:solidFill>
                <a:latin typeface="Roboto Medium"/>
                <a:ea typeface="Roboto Medium"/>
                <a:cs typeface="Roboto Medium"/>
                <a:sym typeface="Roboto Medium"/>
              </a:endParaRPr>
            </a:p>
          </p:txBody>
        </p:sp>
        <p:sp>
          <p:nvSpPr>
            <p:cNvPr id="149" name="Google Shape;149;p21"/>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1D7E74"/>
                  </a:solidFill>
                  <a:latin typeface="Roboto"/>
                  <a:ea typeface="Roboto"/>
                  <a:cs typeface="Roboto"/>
                  <a:sym typeface="Roboto"/>
                </a:rPr>
                <a:t>Lorem ipsum dolor sit amet adipiscing. Donec risus dolor, porta venenatis neque pharetra luctus felis vel tellus nec felis.</a:t>
              </a:r>
              <a:endParaRPr sz="700">
                <a:solidFill>
                  <a:srgbClr val="1D7E74"/>
                </a:solidFill>
                <a:latin typeface="Roboto"/>
                <a:ea typeface="Roboto"/>
                <a:cs typeface="Roboto"/>
                <a:sym typeface="Roboto"/>
              </a:endParaRPr>
            </a:p>
          </p:txBody>
        </p:sp>
        <p:sp>
          <p:nvSpPr>
            <p:cNvPr id="150" name="Google Shape;150;p2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4"/>
                  </a:solidFill>
                  <a:latin typeface="Roboto"/>
                  <a:ea typeface="Roboto"/>
                  <a:cs typeface="Roboto"/>
                  <a:sym typeface="Roboto"/>
                </a:rPr>
                <a:t>45</a:t>
              </a:r>
              <a:r>
                <a:rPr lang="en" sz="4000">
                  <a:solidFill>
                    <a:srgbClr val="1D7E74"/>
                  </a:solidFill>
                  <a:latin typeface="Roboto Thin"/>
                  <a:ea typeface="Roboto Thin"/>
                  <a:cs typeface="Roboto Thin"/>
                  <a:sym typeface="Roboto Thin"/>
                </a:rPr>
                <a:t>%</a:t>
              </a:r>
              <a:endParaRPr sz="4000">
                <a:solidFill>
                  <a:srgbClr val="1D7E74"/>
                </a:solidFill>
                <a:latin typeface="Roboto Thin"/>
                <a:ea typeface="Roboto Thin"/>
                <a:cs typeface="Roboto Thin"/>
                <a:sym typeface="Roboto Thin"/>
              </a:endParaRPr>
            </a:p>
          </p:txBody>
        </p:sp>
        <p:sp>
          <p:nvSpPr>
            <p:cNvPr id="151" name="Google Shape;151;p21"/>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Donec risus dolor porta </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Pharetra luctus felis</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Proin vel tellus in felis </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Molestie nec amet cum </a:t>
              </a:r>
              <a:endParaRPr sz="600">
                <a:solidFill>
                  <a:srgbClr val="FFFFFF"/>
                </a:solidFill>
                <a:latin typeface="Roboto"/>
                <a:ea typeface="Roboto"/>
                <a:cs typeface="Roboto"/>
                <a:sym typeface="Roboto"/>
              </a:endParaRPr>
            </a:p>
          </p:txBody>
        </p:sp>
      </p:grpSp>
      <p:grpSp>
        <p:nvGrpSpPr>
          <p:cNvPr id="153" name="Google Shape;153;p21"/>
          <p:cNvGrpSpPr/>
          <p:nvPr/>
        </p:nvGrpSpPr>
        <p:grpSpPr>
          <a:xfrm>
            <a:off x="2254075" y="716175"/>
            <a:ext cx="1590567" cy="3711155"/>
            <a:chOff x="984170" y="283725"/>
            <a:chExt cx="2224880" cy="4076400"/>
          </a:xfrm>
        </p:grpSpPr>
        <p:sp>
          <p:nvSpPr>
            <p:cNvPr id="154" name="Google Shape;154;p21"/>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D7E74"/>
                  </a:solidFill>
                  <a:latin typeface="Roboto Medium"/>
                  <a:ea typeface="Roboto Medium"/>
                  <a:cs typeface="Roboto Medium"/>
                  <a:sym typeface="Roboto Medium"/>
                </a:rPr>
                <a:t>Lorem ipsum porta dolor sit amet nec</a:t>
              </a:r>
              <a:endParaRPr sz="1000">
                <a:solidFill>
                  <a:srgbClr val="1D7E74"/>
                </a:solidFill>
                <a:latin typeface="Roboto Medium"/>
                <a:ea typeface="Roboto Medium"/>
                <a:cs typeface="Roboto Medium"/>
                <a:sym typeface="Roboto Medium"/>
              </a:endParaRPr>
            </a:p>
          </p:txBody>
        </p:sp>
        <p:sp>
          <p:nvSpPr>
            <p:cNvPr id="157" name="Google Shape;157;p21"/>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1D7E74"/>
                  </a:solidFill>
                  <a:latin typeface="Roboto"/>
                  <a:ea typeface="Roboto"/>
                  <a:cs typeface="Roboto"/>
                  <a:sym typeface="Roboto"/>
                </a:rPr>
                <a:t>Lorem ipsum dolor sit amet adipiscing. Donec risus dolor, porta venenatis neque pharetra luctus felis vel tellus nec felis.</a:t>
              </a:r>
              <a:endParaRPr sz="700">
                <a:solidFill>
                  <a:srgbClr val="1D7E74"/>
                </a:solidFill>
                <a:latin typeface="Roboto"/>
                <a:ea typeface="Roboto"/>
                <a:cs typeface="Roboto"/>
                <a:sym typeface="Roboto"/>
              </a:endParaRPr>
            </a:p>
          </p:txBody>
        </p:sp>
        <p:sp>
          <p:nvSpPr>
            <p:cNvPr id="158" name="Google Shape;158;p2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4"/>
                  </a:solidFill>
                  <a:latin typeface="Roboto"/>
                  <a:ea typeface="Roboto"/>
                  <a:cs typeface="Roboto"/>
                  <a:sym typeface="Roboto"/>
                </a:rPr>
                <a:t>28</a:t>
              </a:r>
              <a:r>
                <a:rPr lang="en" sz="4000">
                  <a:solidFill>
                    <a:srgbClr val="1D7E74"/>
                  </a:solidFill>
                  <a:latin typeface="Roboto Thin"/>
                  <a:ea typeface="Roboto Thin"/>
                  <a:cs typeface="Roboto Thin"/>
                  <a:sym typeface="Roboto Thin"/>
                </a:rPr>
                <a:t>%</a:t>
              </a:r>
              <a:endParaRPr sz="4000">
                <a:solidFill>
                  <a:srgbClr val="1D7E74"/>
                </a:solidFill>
                <a:latin typeface="Roboto Thin"/>
                <a:ea typeface="Roboto Thin"/>
                <a:cs typeface="Roboto Thin"/>
                <a:sym typeface="Roboto Thin"/>
              </a:endParaRPr>
            </a:p>
          </p:txBody>
        </p:sp>
        <p:sp>
          <p:nvSpPr>
            <p:cNvPr id="159" name="Google Shape;159;p21"/>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Donec risus dolor porta </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Pharetra luctus felis</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Proin vel tellus in felis </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Molestie nec amet cum </a:t>
              </a:r>
              <a:endParaRPr sz="600">
                <a:solidFill>
                  <a:srgbClr val="FFFFFF"/>
                </a:solidFill>
                <a:latin typeface="Roboto"/>
                <a:ea typeface="Roboto"/>
                <a:cs typeface="Roboto"/>
                <a:sym typeface="Roboto"/>
              </a:endParaRPr>
            </a:p>
          </p:txBody>
        </p:sp>
      </p:grpSp>
      <p:grpSp>
        <p:nvGrpSpPr>
          <p:cNvPr id="161" name="Google Shape;161;p21"/>
          <p:cNvGrpSpPr/>
          <p:nvPr/>
        </p:nvGrpSpPr>
        <p:grpSpPr>
          <a:xfrm>
            <a:off x="3776712" y="716175"/>
            <a:ext cx="1590567" cy="3711155"/>
            <a:chOff x="984170" y="283725"/>
            <a:chExt cx="2224880" cy="4076400"/>
          </a:xfrm>
        </p:grpSpPr>
        <p:sp>
          <p:nvSpPr>
            <p:cNvPr id="162" name="Google Shape;162;p21"/>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D7E74"/>
                  </a:solidFill>
                  <a:latin typeface="Roboto Medium"/>
                  <a:ea typeface="Roboto Medium"/>
                  <a:cs typeface="Roboto Medium"/>
                  <a:sym typeface="Roboto Medium"/>
                </a:rPr>
                <a:t>Lorem ipsum porta dolor sit amet nec</a:t>
              </a:r>
              <a:endParaRPr sz="1000">
                <a:solidFill>
                  <a:srgbClr val="1D7E74"/>
                </a:solidFill>
                <a:latin typeface="Roboto Medium"/>
                <a:ea typeface="Roboto Medium"/>
                <a:cs typeface="Roboto Medium"/>
                <a:sym typeface="Roboto Medium"/>
              </a:endParaRPr>
            </a:p>
          </p:txBody>
        </p:sp>
        <p:sp>
          <p:nvSpPr>
            <p:cNvPr id="165" name="Google Shape;165;p21"/>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1D7E74"/>
                  </a:solidFill>
                  <a:latin typeface="Roboto"/>
                  <a:ea typeface="Roboto"/>
                  <a:cs typeface="Roboto"/>
                  <a:sym typeface="Roboto"/>
                </a:rPr>
                <a:t>Lorem ipsum dolor sit amet adipiscing. Donec risus dolor, porta venenatis neque pharetra luctus felis vel tellus nec felis.</a:t>
              </a:r>
              <a:endParaRPr sz="700">
                <a:solidFill>
                  <a:srgbClr val="1D7E74"/>
                </a:solidFill>
                <a:latin typeface="Roboto"/>
                <a:ea typeface="Roboto"/>
                <a:cs typeface="Roboto"/>
                <a:sym typeface="Roboto"/>
              </a:endParaRPr>
            </a:p>
          </p:txBody>
        </p:sp>
        <p:sp>
          <p:nvSpPr>
            <p:cNvPr id="166" name="Google Shape;166;p2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4"/>
                  </a:solidFill>
                  <a:latin typeface="Roboto"/>
                  <a:ea typeface="Roboto"/>
                  <a:cs typeface="Roboto"/>
                  <a:sym typeface="Roboto"/>
                </a:rPr>
                <a:t>36</a:t>
              </a:r>
              <a:r>
                <a:rPr lang="en" sz="4000">
                  <a:solidFill>
                    <a:srgbClr val="1D7E74"/>
                  </a:solidFill>
                  <a:latin typeface="Roboto Thin"/>
                  <a:ea typeface="Roboto Thin"/>
                  <a:cs typeface="Roboto Thin"/>
                  <a:sym typeface="Roboto Thin"/>
                </a:rPr>
                <a:t>%</a:t>
              </a:r>
              <a:endParaRPr sz="4000">
                <a:solidFill>
                  <a:srgbClr val="1D7E74"/>
                </a:solidFill>
                <a:latin typeface="Roboto Thin"/>
                <a:ea typeface="Roboto Thin"/>
                <a:cs typeface="Roboto Thin"/>
                <a:sym typeface="Roboto Thin"/>
              </a:endParaRPr>
            </a:p>
          </p:txBody>
        </p:sp>
        <p:sp>
          <p:nvSpPr>
            <p:cNvPr id="167" name="Google Shape;167;p21"/>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Donec risus dolor porta </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Pharetra luctus felis</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Proin vel tellus in felis </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Molestie nec amet cum </a:t>
              </a:r>
              <a:endParaRPr sz="600">
                <a:solidFill>
                  <a:srgbClr val="FFFFFF"/>
                </a:solidFill>
                <a:latin typeface="Roboto"/>
                <a:ea typeface="Roboto"/>
                <a:cs typeface="Roboto"/>
                <a:sym typeface="Roboto"/>
              </a:endParaRPr>
            </a:p>
          </p:txBody>
        </p:sp>
      </p:grpSp>
      <p:grpSp>
        <p:nvGrpSpPr>
          <p:cNvPr id="169" name="Google Shape;169;p21"/>
          <p:cNvGrpSpPr/>
          <p:nvPr/>
        </p:nvGrpSpPr>
        <p:grpSpPr>
          <a:xfrm>
            <a:off x="5299350" y="716175"/>
            <a:ext cx="1590567" cy="3711155"/>
            <a:chOff x="984170" y="283725"/>
            <a:chExt cx="2224880" cy="4076400"/>
          </a:xfrm>
        </p:grpSpPr>
        <p:sp>
          <p:nvSpPr>
            <p:cNvPr id="170" name="Google Shape;170;p21"/>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D7E74"/>
                  </a:solidFill>
                  <a:latin typeface="Roboto Medium"/>
                  <a:ea typeface="Roboto Medium"/>
                  <a:cs typeface="Roboto Medium"/>
                  <a:sym typeface="Roboto Medium"/>
                </a:rPr>
                <a:t>Lorem ipsum porta dolor sit amet nec</a:t>
              </a:r>
              <a:endParaRPr sz="1000">
                <a:solidFill>
                  <a:srgbClr val="1D7E74"/>
                </a:solidFill>
                <a:latin typeface="Roboto Medium"/>
                <a:ea typeface="Roboto Medium"/>
                <a:cs typeface="Roboto Medium"/>
                <a:sym typeface="Roboto Medium"/>
              </a:endParaRPr>
            </a:p>
          </p:txBody>
        </p:sp>
        <p:sp>
          <p:nvSpPr>
            <p:cNvPr id="173" name="Google Shape;173;p21"/>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1D7E74"/>
                  </a:solidFill>
                  <a:latin typeface="Roboto"/>
                  <a:ea typeface="Roboto"/>
                  <a:cs typeface="Roboto"/>
                  <a:sym typeface="Roboto"/>
                </a:rPr>
                <a:t>Lorem ipsum dolor sit amet adipiscing. Donec risus dolor, porta venenatis neque pharetra luctus felis vel tellus nec felis.</a:t>
              </a:r>
              <a:endParaRPr sz="700">
                <a:solidFill>
                  <a:srgbClr val="1D7E74"/>
                </a:solidFill>
                <a:latin typeface="Roboto"/>
                <a:ea typeface="Roboto"/>
                <a:cs typeface="Roboto"/>
                <a:sym typeface="Roboto"/>
              </a:endParaRPr>
            </a:p>
          </p:txBody>
        </p:sp>
        <p:sp>
          <p:nvSpPr>
            <p:cNvPr id="174" name="Google Shape;174;p2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4"/>
                  </a:solidFill>
                  <a:latin typeface="Roboto"/>
                  <a:ea typeface="Roboto"/>
                  <a:cs typeface="Roboto"/>
                  <a:sym typeface="Roboto"/>
                </a:rPr>
                <a:t>17</a:t>
              </a:r>
              <a:r>
                <a:rPr lang="en" sz="4000">
                  <a:solidFill>
                    <a:srgbClr val="1D7E74"/>
                  </a:solidFill>
                  <a:latin typeface="Roboto Thin"/>
                  <a:ea typeface="Roboto Thin"/>
                  <a:cs typeface="Roboto Thin"/>
                  <a:sym typeface="Roboto Thin"/>
                </a:rPr>
                <a:t>%</a:t>
              </a:r>
              <a:endParaRPr sz="4000">
                <a:solidFill>
                  <a:srgbClr val="1D7E74"/>
                </a:solidFill>
                <a:latin typeface="Roboto Thin"/>
                <a:ea typeface="Roboto Thin"/>
                <a:cs typeface="Roboto Thin"/>
                <a:sym typeface="Roboto Thin"/>
              </a:endParaRPr>
            </a:p>
          </p:txBody>
        </p:sp>
        <p:sp>
          <p:nvSpPr>
            <p:cNvPr id="175" name="Google Shape;175;p21"/>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Donec risus dolor porta </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Pharetra luctus felis</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Proin vel tellus in felis </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Molestie nec amet cum </a:t>
              </a:r>
              <a:endParaRPr sz="600">
                <a:solidFill>
                  <a:srgbClr val="FFFFFF"/>
                </a:solidFill>
                <a:latin typeface="Roboto"/>
                <a:ea typeface="Roboto"/>
                <a:cs typeface="Roboto"/>
                <a:sym typeface="Roboto"/>
              </a:endParaRPr>
            </a:p>
          </p:txBody>
        </p:sp>
      </p:grpSp>
      <p:grpSp>
        <p:nvGrpSpPr>
          <p:cNvPr id="177" name="Google Shape;177;p21"/>
          <p:cNvGrpSpPr/>
          <p:nvPr/>
        </p:nvGrpSpPr>
        <p:grpSpPr>
          <a:xfrm>
            <a:off x="6821987" y="716175"/>
            <a:ext cx="1590567" cy="3711155"/>
            <a:chOff x="984170" y="283725"/>
            <a:chExt cx="2224880" cy="4076400"/>
          </a:xfrm>
        </p:grpSpPr>
        <p:sp>
          <p:nvSpPr>
            <p:cNvPr id="178" name="Google Shape;178;p21"/>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D7E74"/>
                  </a:solidFill>
                  <a:latin typeface="Roboto Medium"/>
                  <a:ea typeface="Roboto Medium"/>
                  <a:cs typeface="Roboto Medium"/>
                  <a:sym typeface="Roboto Medium"/>
                </a:rPr>
                <a:t>Lorem ipsum porta dolor sit amet nec</a:t>
              </a:r>
              <a:endParaRPr sz="1000">
                <a:solidFill>
                  <a:srgbClr val="1D7E74"/>
                </a:solidFill>
                <a:latin typeface="Roboto Medium"/>
                <a:ea typeface="Roboto Medium"/>
                <a:cs typeface="Roboto Medium"/>
                <a:sym typeface="Roboto Medium"/>
              </a:endParaRPr>
            </a:p>
          </p:txBody>
        </p:sp>
        <p:sp>
          <p:nvSpPr>
            <p:cNvPr id="181" name="Google Shape;181;p21"/>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1D7E74"/>
                  </a:solidFill>
                  <a:latin typeface="Roboto"/>
                  <a:ea typeface="Roboto"/>
                  <a:cs typeface="Roboto"/>
                  <a:sym typeface="Roboto"/>
                </a:rPr>
                <a:t>Lorem ipsum dolor sit amet adipiscing. Donec risus dolor, porta venenatis neque pharetra luctus felis vel tellus nec felis.</a:t>
              </a:r>
              <a:endParaRPr sz="700">
                <a:solidFill>
                  <a:srgbClr val="1D7E74"/>
                </a:solidFill>
                <a:latin typeface="Roboto"/>
                <a:ea typeface="Roboto"/>
                <a:cs typeface="Roboto"/>
                <a:sym typeface="Roboto"/>
              </a:endParaRPr>
            </a:p>
          </p:txBody>
        </p:sp>
        <p:sp>
          <p:nvSpPr>
            <p:cNvPr id="182" name="Google Shape;182;p2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4"/>
                  </a:solidFill>
                  <a:latin typeface="Roboto"/>
                  <a:ea typeface="Roboto"/>
                  <a:cs typeface="Roboto"/>
                  <a:sym typeface="Roboto"/>
                </a:rPr>
                <a:t>61</a:t>
              </a:r>
              <a:r>
                <a:rPr lang="en" sz="4000">
                  <a:solidFill>
                    <a:srgbClr val="1D7E74"/>
                  </a:solidFill>
                  <a:latin typeface="Roboto Thin"/>
                  <a:ea typeface="Roboto Thin"/>
                  <a:cs typeface="Roboto Thin"/>
                  <a:sym typeface="Roboto Thin"/>
                </a:rPr>
                <a:t>%</a:t>
              </a:r>
              <a:endParaRPr sz="4000">
                <a:solidFill>
                  <a:srgbClr val="1D7E74"/>
                </a:solidFill>
                <a:latin typeface="Roboto Thin"/>
                <a:ea typeface="Roboto Thin"/>
                <a:cs typeface="Roboto Thin"/>
                <a:sym typeface="Roboto Thin"/>
              </a:endParaRPr>
            </a:p>
          </p:txBody>
        </p:sp>
        <p:sp>
          <p:nvSpPr>
            <p:cNvPr id="183" name="Google Shape;183;p21"/>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Donec risus dolor porta </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Pharetra luctus felis</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Proin vel tellus in felis </a:t>
              </a:r>
              <a:endParaRPr sz="600">
                <a:solidFill>
                  <a:srgbClr val="FFFFFF"/>
                </a:solidFill>
                <a:latin typeface="Roboto"/>
                <a:ea typeface="Roboto"/>
                <a:cs typeface="Roboto"/>
                <a:sym typeface="Roboto"/>
              </a:endParaRPr>
            </a:p>
            <a:p>
              <a:pPr indent="-266700" lvl="0" marL="457200" rtl="0" algn="l">
                <a:lnSpc>
                  <a:spcPct val="150000"/>
                </a:lnSpc>
                <a:spcBef>
                  <a:spcPts val="0"/>
                </a:spcBef>
                <a:spcAft>
                  <a:spcPts val="0"/>
                </a:spcAft>
                <a:buClr>
                  <a:srgbClr val="FFFFFF"/>
                </a:buClr>
                <a:buSzPts val="600"/>
                <a:buFont typeface="Roboto"/>
                <a:buChar char="●"/>
              </a:pPr>
              <a:r>
                <a:rPr lang="en" sz="600">
                  <a:solidFill>
                    <a:srgbClr val="FFFFFF"/>
                  </a:solidFill>
                  <a:latin typeface="Roboto"/>
                  <a:ea typeface="Roboto"/>
                  <a:cs typeface="Roboto"/>
                  <a:sym typeface="Roboto"/>
                </a:rPr>
                <a:t>Molestie nec amet cum </a:t>
              </a:r>
              <a:endParaRPr sz="600">
                <a:solidFill>
                  <a:srgbClr val="FFFFFF"/>
                </a:solidFill>
                <a:latin typeface="Roboto"/>
                <a:ea typeface="Roboto"/>
                <a:cs typeface="Roboto"/>
                <a:sym typeface="Roboto"/>
              </a:endParaRPr>
            </a:p>
          </p:txBody>
        </p:sp>
      </p:grpSp>
      <p:grpSp>
        <p:nvGrpSpPr>
          <p:cNvPr id="185" name="Google Shape;185;p21"/>
          <p:cNvGrpSpPr/>
          <p:nvPr/>
        </p:nvGrpSpPr>
        <p:grpSpPr>
          <a:xfrm>
            <a:off x="311676" y="445026"/>
            <a:ext cx="2010402" cy="3982235"/>
            <a:chOff x="984170" y="283725"/>
            <a:chExt cx="2224880" cy="4076400"/>
          </a:xfrm>
        </p:grpSpPr>
        <p:sp>
          <p:nvSpPr>
            <p:cNvPr id="186" name="Google Shape;186;p21"/>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1003620" y="341739"/>
              <a:ext cx="2145000" cy="25734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1D7E74"/>
                  </a:solidFill>
                  <a:latin typeface="Oswald"/>
                  <a:ea typeface="Oswald"/>
                  <a:cs typeface="Oswald"/>
                  <a:sym typeface="Oswald"/>
                </a:rPr>
                <a:t>8.5+/-3.7</a:t>
              </a:r>
              <a:endParaRPr b="1" sz="2100">
                <a:solidFill>
                  <a:srgbClr val="1D7E74"/>
                </a:solidFill>
                <a:latin typeface="Oswald"/>
                <a:ea typeface="Oswald"/>
                <a:cs typeface="Oswald"/>
                <a:sym typeface="Oswald"/>
              </a:endParaRPr>
            </a:p>
          </p:txBody>
        </p:sp>
        <p:sp>
          <p:nvSpPr>
            <p:cNvPr id="189" name="Google Shape;189;p21"/>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1D7E74"/>
                  </a:solidFill>
                  <a:latin typeface="Oswald"/>
                  <a:ea typeface="Oswald"/>
                  <a:cs typeface="Oswald"/>
                  <a:sym typeface="Oswald"/>
                </a:rPr>
                <a:t>(3-18 years)</a:t>
              </a:r>
              <a:endParaRPr b="1" sz="1800">
                <a:solidFill>
                  <a:srgbClr val="1D7E74"/>
                </a:solidFill>
                <a:latin typeface="Oswald"/>
                <a:ea typeface="Oswald"/>
                <a:cs typeface="Oswald"/>
                <a:sym typeface="Oswald"/>
              </a:endParaRPr>
            </a:p>
          </p:txBody>
        </p:sp>
        <p:sp>
          <p:nvSpPr>
            <p:cNvPr id="190" name="Google Shape;190;p2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rgbClr val="1D7E74"/>
                </a:solidFill>
                <a:latin typeface="Oswald"/>
                <a:ea typeface="Oswald"/>
                <a:cs typeface="Oswald"/>
                <a:sym typeface="Oswald"/>
              </a:endParaRPr>
            </a:p>
          </p:txBody>
        </p:sp>
        <p:sp>
          <p:nvSpPr>
            <p:cNvPr id="191" name="Google Shape;191;p21"/>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AGE</a:t>
              </a:r>
              <a:endParaRPr sz="1800">
                <a:solidFill>
                  <a:srgbClr val="FFFFFF"/>
                </a:solidFill>
                <a:latin typeface="Roboto"/>
                <a:ea typeface="Roboto"/>
                <a:cs typeface="Roboto"/>
                <a:sym typeface="Roboto"/>
              </a:endParaRPr>
            </a:p>
            <a:p>
              <a:pPr indent="0" lvl="0" marL="457200" rtl="0" algn="l">
                <a:lnSpc>
                  <a:spcPct val="150000"/>
                </a:lnSpc>
                <a:spcBef>
                  <a:spcPts val="0"/>
                </a:spcBef>
                <a:spcAft>
                  <a:spcPts val="0"/>
                </a:spcAft>
                <a:buNone/>
              </a:pPr>
              <a:r>
                <a:t/>
              </a:r>
              <a:endParaRPr sz="1800">
                <a:solidFill>
                  <a:srgbClr val="FFFFFF"/>
                </a:solidFill>
                <a:latin typeface="Roboto"/>
                <a:ea typeface="Roboto"/>
                <a:cs typeface="Roboto"/>
                <a:sym typeface="Roboto"/>
              </a:endParaRPr>
            </a:p>
          </p:txBody>
        </p:sp>
      </p:grpSp>
      <p:grpSp>
        <p:nvGrpSpPr>
          <p:cNvPr id="193" name="Google Shape;193;p21"/>
          <p:cNvGrpSpPr/>
          <p:nvPr/>
        </p:nvGrpSpPr>
        <p:grpSpPr>
          <a:xfrm>
            <a:off x="2254071" y="445100"/>
            <a:ext cx="1590567" cy="3982235"/>
            <a:chOff x="984170" y="283725"/>
            <a:chExt cx="2224880" cy="4076400"/>
          </a:xfrm>
        </p:grpSpPr>
        <p:sp>
          <p:nvSpPr>
            <p:cNvPr id="194" name="Google Shape;194;p21"/>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95" name="Google Shape;195;p21"/>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96" name="Google Shape;196;p21"/>
            <p:cNvSpPr/>
            <p:nvPr/>
          </p:nvSpPr>
          <p:spPr>
            <a:xfrm>
              <a:off x="1233923" y="1258690"/>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D7E74"/>
                  </a:solidFill>
                  <a:latin typeface="Oswald"/>
                  <a:ea typeface="Oswald"/>
                  <a:cs typeface="Oswald"/>
                  <a:sym typeface="Oswald"/>
                </a:rPr>
                <a:t>MALE-17</a:t>
              </a:r>
              <a:endParaRPr b="1" sz="2400">
                <a:solidFill>
                  <a:srgbClr val="1D7E74"/>
                </a:solidFill>
                <a:latin typeface="Oswald"/>
                <a:ea typeface="Oswald"/>
                <a:cs typeface="Oswald"/>
                <a:sym typeface="Oswald"/>
              </a:endParaRPr>
            </a:p>
            <a:p>
              <a:pPr indent="0" lvl="0" marL="0" rtl="0" algn="l">
                <a:spcBef>
                  <a:spcPts val="0"/>
                </a:spcBef>
                <a:spcAft>
                  <a:spcPts val="0"/>
                </a:spcAft>
                <a:buNone/>
              </a:pPr>
              <a:r>
                <a:rPr b="1" lang="en" sz="2400">
                  <a:solidFill>
                    <a:srgbClr val="1D7E74"/>
                  </a:solidFill>
                  <a:latin typeface="Oswald"/>
                  <a:ea typeface="Oswald"/>
                  <a:cs typeface="Oswald"/>
                  <a:sym typeface="Oswald"/>
                </a:rPr>
                <a:t>70.8%</a:t>
              </a:r>
              <a:endParaRPr b="1" sz="2400">
                <a:solidFill>
                  <a:srgbClr val="1D7E74"/>
                </a:solidFill>
                <a:latin typeface="Oswald"/>
                <a:ea typeface="Oswald"/>
                <a:cs typeface="Oswald"/>
                <a:sym typeface="Oswald"/>
              </a:endParaRPr>
            </a:p>
            <a:p>
              <a:pPr indent="0" lvl="0" marL="0" rtl="0" algn="l">
                <a:spcBef>
                  <a:spcPts val="0"/>
                </a:spcBef>
                <a:spcAft>
                  <a:spcPts val="0"/>
                </a:spcAft>
                <a:buNone/>
              </a:pPr>
              <a:r>
                <a:t/>
              </a:r>
              <a:endParaRPr b="1" sz="2400">
                <a:solidFill>
                  <a:srgbClr val="1D7E74"/>
                </a:solidFill>
                <a:latin typeface="Oswald"/>
                <a:ea typeface="Oswald"/>
                <a:cs typeface="Oswald"/>
                <a:sym typeface="Oswald"/>
              </a:endParaRPr>
            </a:p>
          </p:txBody>
        </p:sp>
        <p:sp>
          <p:nvSpPr>
            <p:cNvPr id="197" name="Google Shape;197;p2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D7E74"/>
                  </a:solidFill>
                  <a:latin typeface="Oswald"/>
                  <a:ea typeface="Oswald"/>
                  <a:cs typeface="Oswald"/>
                  <a:sym typeface="Oswald"/>
                </a:rPr>
                <a:t>FEMALE-7</a:t>
              </a:r>
              <a:endParaRPr b="1" sz="2200">
                <a:solidFill>
                  <a:srgbClr val="1D7E74"/>
                </a:solidFill>
                <a:latin typeface="Oswald"/>
                <a:ea typeface="Oswald"/>
                <a:cs typeface="Oswald"/>
                <a:sym typeface="Oswald"/>
              </a:endParaRPr>
            </a:p>
            <a:p>
              <a:pPr indent="0" lvl="0" marL="0" rtl="0" algn="l">
                <a:spcBef>
                  <a:spcPts val="0"/>
                </a:spcBef>
                <a:spcAft>
                  <a:spcPts val="0"/>
                </a:spcAft>
                <a:buNone/>
              </a:pPr>
              <a:r>
                <a:rPr b="1" lang="en" sz="2200">
                  <a:solidFill>
                    <a:srgbClr val="1D7E74"/>
                  </a:solidFill>
                  <a:latin typeface="Oswald"/>
                  <a:ea typeface="Oswald"/>
                  <a:cs typeface="Oswald"/>
                  <a:sym typeface="Oswald"/>
                </a:rPr>
                <a:t>29.2%</a:t>
              </a:r>
              <a:endParaRPr b="1" sz="2200">
                <a:solidFill>
                  <a:srgbClr val="1D7E74"/>
                </a:solidFill>
                <a:latin typeface="Oswald"/>
                <a:ea typeface="Oswald"/>
                <a:cs typeface="Oswald"/>
                <a:sym typeface="Oswald"/>
              </a:endParaRPr>
            </a:p>
          </p:txBody>
        </p:sp>
        <p:sp>
          <p:nvSpPr>
            <p:cNvPr id="198" name="Google Shape;198;p21"/>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99" name="Google Shape;199;p21"/>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SEX</a:t>
              </a:r>
              <a:endParaRPr sz="1800">
                <a:solidFill>
                  <a:srgbClr val="FFFFFF"/>
                </a:solidFill>
                <a:latin typeface="Roboto"/>
                <a:ea typeface="Roboto"/>
                <a:cs typeface="Roboto"/>
                <a:sym typeface="Roboto"/>
              </a:endParaRPr>
            </a:p>
          </p:txBody>
        </p:sp>
      </p:grpSp>
      <p:grpSp>
        <p:nvGrpSpPr>
          <p:cNvPr id="200" name="Google Shape;200;p21"/>
          <p:cNvGrpSpPr/>
          <p:nvPr/>
        </p:nvGrpSpPr>
        <p:grpSpPr>
          <a:xfrm>
            <a:off x="3805259" y="445301"/>
            <a:ext cx="1562004" cy="4123577"/>
            <a:chOff x="1024123" y="283725"/>
            <a:chExt cx="2184927" cy="4221085"/>
          </a:xfrm>
        </p:grpSpPr>
        <p:sp>
          <p:nvSpPr>
            <p:cNvPr id="201" name="Google Shape;201;p21"/>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1118227" y="283727"/>
              <a:ext cx="2030400" cy="2548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latin typeface="Oswald"/>
                <a:ea typeface="Oswald"/>
                <a:cs typeface="Oswald"/>
                <a:sym typeface="Oswald"/>
              </a:endParaRPr>
            </a:p>
          </p:txBody>
        </p:sp>
        <p:sp>
          <p:nvSpPr>
            <p:cNvPr id="203" name="Google Shape;203;p21"/>
            <p:cNvSpPr/>
            <p:nvPr/>
          </p:nvSpPr>
          <p:spPr>
            <a:xfrm>
              <a:off x="1233923" y="1225061"/>
              <a:ext cx="1815000" cy="608100"/>
            </a:xfrm>
            <a:prstGeom prst="rect">
              <a:avLst/>
            </a:prstGeom>
            <a:noFill/>
            <a:ln cap="flat" cmpd="sng" w="9525">
              <a:solidFill>
                <a:srgbClr val="134F5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D7E74"/>
                  </a:solidFill>
                  <a:latin typeface="Oswald"/>
                  <a:ea typeface="Oswald"/>
                  <a:cs typeface="Oswald"/>
                  <a:sym typeface="Oswald"/>
                </a:rPr>
                <a:t>LENS+VIT</a:t>
              </a:r>
              <a:endParaRPr b="1" sz="2200">
                <a:solidFill>
                  <a:srgbClr val="1D7E74"/>
                </a:solidFill>
                <a:latin typeface="Oswald"/>
                <a:ea typeface="Oswald"/>
                <a:cs typeface="Oswald"/>
                <a:sym typeface="Oswald"/>
              </a:endParaRPr>
            </a:p>
            <a:p>
              <a:pPr indent="0" lvl="0" marL="0" rtl="0" algn="l">
                <a:spcBef>
                  <a:spcPts val="0"/>
                </a:spcBef>
                <a:spcAft>
                  <a:spcPts val="0"/>
                </a:spcAft>
                <a:buNone/>
              </a:pPr>
              <a:r>
                <a:rPr b="1" lang="en" sz="2200">
                  <a:solidFill>
                    <a:srgbClr val="1D7E74"/>
                  </a:solidFill>
                  <a:latin typeface="Oswald"/>
                  <a:ea typeface="Oswald"/>
                  <a:cs typeface="Oswald"/>
                  <a:sym typeface="Oswald"/>
                </a:rPr>
                <a:t>14(58.33%)</a:t>
              </a:r>
              <a:endParaRPr b="1" sz="2200">
                <a:solidFill>
                  <a:srgbClr val="1D7E74"/>
                </a:solidFill>
                <a:latin typeface="Oswald"/>
                <a:ea typeface="Oswald"/>
                <a:cs typeface="Oswald"/>
                <a:sym typeface="Oswald"/>
              </a:endParaRPr>
            </a:p>
          </p:txBody>
        </p:sp>
        <p:sp>
          <p:nvSpPr>
            <p:cNvPr id="204" name="Google Shape;204;p21"/>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1024123" y="3419410"/>
              <a:ext cx="2145000" cy="1085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PRIMARY SX</a:t>
              </a:r>
              <a:endParaRPr>
                <a:solidFill>
                  <a:srgbClr val="FFFFFF"/>
                </a:solidFill>
                <a:latin typeface="Roboto"/>
                <a:ea typeface="Roboto"/>
                <a:cs typeface="Roboto"/>
                <a:sym typeface="Roboto"/>
              </a:endParaRPr>
            </a:p>
          </p:txBody>
        </p:sp>
      </p:grpSp>
      <p:grpSp>
        <p:nvGrpSpPr>
          <p:cNvPr id="206" name="Google Shape;206;p21"/>
          <p:cNvGrpSpPr/>
          <p:nvPr/>
        </p:nvGrpSpPr>
        <p:grpSpPr>
          <a:xfrm>
            <a:off x="5299346" y="445100"/>
            <a:ext cx="1590567" cy="3982235"/>
            <a:chOff x="984170" y="283725"/>
            <a:chExt cx="2224880" cy="4076400"/>
          </a:xfrm>
        </p:grpSpPr>
        <p:sp>
          <p:nvSpPr>
            <p:cNvPr id="207" name="Google Shape;207;p21"/>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1D7E74"/>
                </a:solidFill>
                <a:latin typeface="Roboto Medium"/>
                <a:ea typeface="Roboto Medium"/>
                <a:cs typeface="Roboto Medium"/>
                <a:sym typeface="Roboto Medium"/>
              </a:endParaRPr>
            </a:p>
          </p:txBody>
        </p:sp>
        <p:sp>
          <p:nvSpPr>
            <p:cNvPr id="210" name="Google Shape;210;p21"/>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1D7E74"/>
                  </a:solidFill>
                  <a:latin typeface="Oswald"/>
                  <a:ea typeface="Oswald"/>
                  <a:cs typeface="Oswald"/>
                  <a:sym typeface="Oswald"/>
                </a:rPr>
                <a:t>NON TRAUMA-</a:t>
              </a:r>
              <a:endParaRPr b="1" sz="1600">
                <a:solidFill>
                  <a:srgbClr val="1D7E74"/>
                </a:solidFill>
                <a:latin typeface="Oswald"/>
                <a:ea typeface="Oswald"/>
                <a:cs typeface="Oswald"/>
                <a:sym typeface="Oswald"/>
              </a:endParaRPr>
            </a:p>
            <a:p>
              <a:pPr indent="0" lvl="0" marL="0" rtl="0" algn="l">
                <a:lnSpc>
                  <a:spcPct val="115000"/>
                </a:lnSpc>
                <a:spcBef>
                  <a:spcPts val="0"/>
                </a:spcBef>
                <a:spcAft>
                  <a:spcPts val="0"/>
                </a:spcAft>
                <a:buNone/>
              </a:pPr>
              <a:r>
                <a:rPr b="1" lang="en" sz="1600">
                  <a:solidFill>
                    <a:srgbClr val="1D7E74"/>
                  </a:solidFill>
                  <a:latin typeface="Oswald"/>
                  <a:ea typeface="Oswald"/>
                  <a:cs typeface="Oswald"/>
                  <a:sym typeface="Oswald"/>
                </a:rPr>
                <a:t>8( 33.3%)</a:t>
              </a:r>
              <a:endParaRPr b="1" sz="1600">
                <a:solidFill>
                  <a:srgbClr val="1D7E74"/>
                </a:solidFill>
                <a:latin typeface="Oswald"/>
                <a:ea typeface="Oswald"/>
                <a:cs typeface="Oswald"/>
                <a:sym typeface="Oswald"/>
              </a:endParaRPr>
            </a:p>
          </p:txBody>
        </p:sp>
        <p:sp>
          <p:nvSpPr>
            <p:cNvPr id="211" name="Google Shape;211;p2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1D7E74"/>
                  </a:solidFill>
                  <a:latin typeface="Oswald"/>
                  <a:ea typeface="Oswald"/>
                  <a:cs typeface="Oswald"/>
                  <a:sym typeface="Oswald"/>
                </a:rPr>
                <a:t>TRAUMA-16</a:t>
              </a:r>
              <a:endParaRPr b="1" sz="1700">
                <a:solidFill>
                  <a:srgbClr val="1D7E74"/>
                </a:solidFill>
                <a:latin typeface="Oswald"/>
                <a:ea typeface="Oswald"/>
                <a:cs typeface="Oswald"/>
                <a:sym typeface="Oswald"/>
              </a:endParaRPr>
            </a:p>
            <a:p>
              <a:pPr indent="0" lvl="0" marL="0" rtl="0" algn="l">
                <a:spcBef>
                  <a:spcPts val="0"/>
                </a:spcBef>
                <a:spcAft>
                  <a:spcPts val="0"/>
                </a:spcAft>
                <a:buNone/>
              </a:pPr>
              <a:r>
                <a:rPr b="1" lang="en" sz="1700">
                  <a:solidFill>
                    <a:srgbClr val="1D7E74"/>
                  </a:solidFill>
                  <a:latin typeface="Oswald"/>
                  <a:ea typeface="Oswald"/>
                  <a:cs typeface="Oswald"/>
                  <a:sym typeface="Oswald"/>
                </a:rPr>
                <a:t>66.7%</a:t>
              </a:r>
              <a:endParaRPr b="1" sz="1700">
                <a:solidFill>
                  <a:srgbClr val="1D7E74"/>
                </a:solidFill>
                <a:latin typeface="Oswald"/>
                <a:ea typeface="Oswald"/>
                <a:cs typeface="Oswald"/>
                <a:sym typeface="Oswald"/>
              </a:endParaRPr>
            </a:p>
          </p:txBody>
        </p:sp>
        <p:sp>
          <p:nvSpPr>
            <p:cNvPr id="212" name="Google Shape;212;p21"/>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TRAUMA</a:t>
              </a:r>
              <a:endParaRPr>
                <a:solidFill>
                  <a:srgbClr val="FFFFFF"/>
                </a:solidFill>
                <a:latin typeface="Roboto"/>
                <a:ea typeface="Roboto"/>
                <a:cs typeface="Roboto"/>
                <a:sym typeface="Roboto"/>
              </a:endParaRPr>
            </a:p>
          </p:txBody>
        </p:sp>
      </p:grpSp>
      <p:grpSp>
        <p:nvGrpSpPr>
          <p:cNvPr id="214" name="Google Shape;214;p21"/>
          <p:cNvGrpSpPr/>
          <p:nvPr/>
        </p:nvGrpSpPr>
        <p:grpSpPr>
          <a:xfrm>
            <a:off x="6821977" y="445101"/>
            <a:ext cx="2010402" cy="3982235"/>
            <a:chOff x="984170" y="283725"/>
            <a:chExt cx="2224880" cy="4076400"/>
          </a:xfrm>
        </p:grpSpPr>
        <p:sp>
          <p:nvSpPr>
            <p:cNvPr id="215" name="Google Shape;215;p21"/>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1233919" y="1225083"/>
              <a:ext cx="1815000" cy="16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D7E74"/>
                  </a:solidFill>
                  <a:latin typeface="Nunito ExtraBold"/>
                  <a:ea typeface="Nunito ExtraBold"/>
                  <a:cs typeface="Nunito ExtraBold"/>
                  <a:sym typeface="Nunito ExtraBold"/>
                </a:rPr>
                <a:t>6/60-6/36 = 3</a:t>
              </a:r>
              <a:endParaRPr sz="1600">
                <a:solidFill>
                  <a:srgbClr val="1D7E74"/>
                </a:solidFill>
                <a:latin typeface="Nunito ExtraBold"/>
                <a:ea typeface="Nunito ExtraBold"/>
                <a:cs typeface="Nunito ExtraBold"/>
                <a:sym typeface="Nunito ExtraBold"/>
              </a:endParaRPr>
            </a:p>
            <a:p>
              <a:pPr indent="0" lvl="0" marL="0" rtl="0" algn="l">
                <a:spcBef>
                  <a:spcPts val="0"/>
                </a:spcBef>
                <a:spcAft>
                  <a:spcPts val="0"/>
                </a:spcAft>
                <a:buNone/>
              </a:pPr>
              <a:r>
                <a:t/>
              </a:r>
              <a:endParaRPr sz="1600">
                <a:solidFill>
                  <a:srgbClr val="1D7E74"/>
                </a:solidFill>
                <a:latin typeface="Nunito ExtraBold"/>
                <a:ea typeface="Nunito ExtraBold"/>
                <a:cs typeface="Nunito ExtraBold"/>
                <a:sym typeface="Nunito ExtraBold"/>
              </a:endParaRPr>
            </a:p>
            <a:p>
              <a:pPr indent="0" lvl="0" marL="0" rtl="0" algn="l">
                <a:spcBef>
                  <a:spcPts val="0"/>
                </a:spcBef>
                <a:spcAft>
                  <a:spcPts val="0"/>
                </a:spcAft>
                <a:buNone/>
              </a:pPr>
              <a:r>
                <a:rPr lang="en" sz="1600">
                  <a:solidFill>
                    <a:srgbClr val="1D7E74"/>
                  </a:solidFill>
                  <a:latin typeface="Nunito ExtraBold"/>
                  <a:ea typeface="Nunito ExtraBold"/>
                  <a:cs typeface="Nunito ExtraBold"/>
                  <a:sym typeface="Nunito ExtraBold"/>
                </a:rPr>
                <a:t>6/24- 6/18= 3</a:t>
              </a:r>
              <a:endParaRPr sz="1600">
                <a:solidFill>
                  <a:srgbClr val="1D7E74"/>
                </a:solidFill>
                <a:latin typeface="Nunito ExtraBold"/>
                <a:ea typeface="Nunito ExtraBold"/>
                <a:cs typeface="Nunito ExtraBold"/>
                <a:sym typeface="Nunito ExtraBold"/>
              </a:endParaRPr>
            </a:p>
            <a:p>
              <a:pPr indent="0" lvl="0" marL="0" rtl="0" algn="l">
                <a:spcBef>
                  <a:spcPts val="0"/>
                </a:spcBef>
                <a:spcAft>
                  <a:spcPts val="0"/>
                </a:spcAft>
                <a:buNone/>
              </a:pPr>
              <a:r>
                <a:t/>
              </a:r>
              <a:endParaRPr sz="1600">
                <a:solidFill>
                  <a:srgbClr val="1D7E74"/>
                </a:solidFill>
                <a:latin typeface="Nunito ExtraBold"/>
                <a:ea typeface="Nunito ExtraBold"/>
                <a:cs typeface="Nunito ExtraBold"/>
                <a:sym typeface="Nunito ExtraBold"/>
              </a:endParaRPr>
            </a:p>
            <a:p>
              <a:pPr indent="0" lvl="0" marL="0" rtl="0" algn="l">
                <a:spcBef>
                  <a:spcPts val="0"/>
                </a:spcBef>
                <a:spcAft>
                  <a:spcPts val="0"/>
                </a:spcAft>
                <a:buNone/>
              </a:pPr>
              <a:r>
                <a:rPr lang="en" sz="1600">
                  <a:solidFill>
                    <a:srgbClr val="1D7E74"/>
                  </a:solidFill>
                  <a:latin typeface="Nunito ExtraBold"/>
                  <a:ea typeface="Nunito ExtraBold"/>
                  <a:cs typeface="Nunito ExtraBold"/>
                  <a:sym typeface="Nunito ExtraBold"/>
                </a:rPr>
                <a:t>6/12-6/9 =2(75%)</a:t>
              </a:r>
              <a:endParaRPr sz="1600">
                <a:solidFill>
                  <a:srgbClr val="1D7E74"/>
                </a:solidFill>
                <a:latin typeface="Nunito ExtraBold"/>
                <a:ea typeface="Nunito ExtraBold"/>
                <a:cs typeface="Nunito ExtraBold"/>
                <a:sym typeface="Nunito ExtraBold"/>
              </a:endParaRPr>
            </a:p>
            <a:p>
              <a:pPr indent="0" lvl="0" marL="0" rtl="0" algn="l">
                <a:spcBef>
                  <a:spcPts val="0"/>
                </a:spcBef>
                <a:spcAft>
                  <a:spcPts val="0"/>
                </a:spcAft>
                <a:buNone/>
              </a:pPr>
              <a:r>
                <a:t/>
              </a:r>
              <a:endParaRPr b="1">
                <a:solidFill>
                  <a:srgbClr val="1D7E74"/>
                </a:solidFill>
                <a:latin typeface="Roboto"/>
                <a:ea typeface="Roboto"/>
                <a:cs typeface="Roboto"/>
                <a:sym typeface="Roboto"/>
              </a:endParaRPr>
            </a:p>
          </p:txBody>
        </p:sp>
        <p:sp>
          <p:nvSpPr>
            <p:cNvPr id="218" name="Google Shape;218;p21"/>
            <p:cNvSpPr/>
            <p:nvPr/>
          </p:nvSpPr>
          <p:spPr>
            <a:xfrm flipH="1" rot="10800000">
              <a:off x="1233919" y="2673227"/>
              <a:ext cx="1815000" cy="1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rgbClr val="1D7E74"/>
                </a:solidFill>
                <a:latin typeface="Oswald"/>
                <a:ea typeface="Oswald"/>
                <a:cs typeface="Oswald"/>
                <a:sym typeface="Oswald"/>
              </a:endParaRPr>
            </a:p>
          </p:txBody>
        </p:sp>
        <p:sp>
          <p:nvSpPr>
            <p:cNvPr id="219" name="Google Shape;219;p21"/>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a:solidFill>
                    <a:srgbClr val="1D7E74"/>
                  </a:solidFill>
                  <a:latin typeface="Oswald"/>
                  <a:ea typeface="Oswald"/>
                  <a:cs typeface="Oswald"/>
                  <a:sym typeface="Oswald"/>
                </a:rPr>
                <a:t>VISION AFTER</a:t>
              </a:r>
              <a:endParaRPr b="1">
                <a:solidFill>
                  <a:srgbClr val="1D7E74"/>
                </a:solidFill>
                <a:latin typeface="Oswald"/>
                <a:ea typeface="Oswald"/>
                <a:cs typeface="Oswald"/>
                <a:sym typeface="Oswald"/>
              </a:endParaRPr>
            </a:p>
            <a:p>
              <a:pPr indent="0" lvl="0" marL="0" rtl="0" algn="l">
                <a:lnSpc>
                  <a:spcPct val="115000"/>
                </a:lnSpc>
                <a:spcBef>
                  <a:spcPts val="0"/>
                </a:spcBef>
                <a:spcAft>
                  <a:spcPts val="0"/>
                </a:spcAft>
                <a:buClr>
                  <a:schemeClr val="dk2"/>
                </a:buClr>
                <a:buSzPts val="1100"/>
                <a:buFont typeface="Arial"/>
                <a:buNone/>
              </a:pPr>
              <a:r>
                <a:rPr b="1" lang="en">
                  <a:solidFill>
                    <a:srgbClr val="1D7E74"/>
                  </a:solidFill>
                  <a:latin typeface="Oswald"/>
                  <a:ea typeface="Oswald"/>
                  <a:cs typeface="Oswald"/>
                  <a:sym typeface="Oswald"/>
                </a:rPr>
                <a:t>SX1/60-2/60=10</a:t>
              </a:r>
              <a:endParaRPr b="1" sz="1800">
                <a:solidFill>
                  <a:srgbClr val="1D7E74"/>
                </a:solidFill>
                <a:latin typeface="Oswald"/>
                <a:ea typeface="Oswald"/>
                <a:cs typeface="Oswald"/>
                <a:sym typeface="Oswald"/>
              </a:endParaRPr>
            </a:p>
          </p:txBody>
        </p:sp>
        <p:sp>
          <p:nvSpPr>
            <p:cNvPr id="220" name="Google Shape;220;p21"/>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VISUAL OUTCOME</a:t>
              </a:r>
              <a:endParaRPr>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